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435" r:id="rId2"/>
    <p:sldId id="436" r:id="rId3"/>
    <p:sldId id="451" r:id="rId4"/>
    <p:sldId id="452" r:id="rId5"/>
    <p:sldId id="453" r:id="rId6"/>
    <p:sldId id="454" r:id="rId7"/>
    <p:sldId id="491" r:id="rId8"/>
    <p:sldId id="492" r:id="rId9"/>
    <p:sldId id="494" r:id="rId10"/>
    <p:sldId id="495" r:id="rId11"/>
    <p:sldId id="496" r:id="rId12"/>
    <p:sldId id="497" r:id="rId13"/>
    <p:sldId id="498" r:id="rId14"/>
    <p:sldId id="501" r:id="rId15"/>
    <p:sldId id="502" r:id="rId16"/>
    <p:sldId id="542" r:id="rId17"/>
    <p:sldId id="547" r:id="rId18"/>
    <p:sldId id="551" r:id="rId19"/>
    <p:sldId id="552" r:id="rId20"/>
    <p:sldId id="553" r:id="rId21"/>
    <p:sldId id="554" r:id="rId22"/>
    <p:sldId id="458" r:id="rId23"/>
    <p:sldId id="564" r:id="rId24"/>
    <p:sldId id="557" r:id="rId25"/>
    <p:sldId id="558" r:id="rId26"/>
    <p:sldId id="559" r:id="rId27"/>
    <p:sldId id="560" r:id="rId28"/>
    <p:sldId id="561" r:id="rId29"/>
    <p:sldId id="562" r:id="rId30"/>
    <p:sldId id="459" r:id="rId31"/>
    <p:sldId id="566" r:id="rId32"/>
    <p:sldId id="527" r:id="rId33"/>
    <p:sldId id="528" r:id="rId34"/>
    <p:sldId id="529" r:id="rId35"/>
    <p:sldId id="530" r:id="rId36"/>
    <p:sldId id="531" r:id="rId37"/>
    <p:sldId id="532" r:id="rId38"/>
    <p:sldId id="533" r:id="rId39"/>
    <p:sldId id="534" r:id="rId40"/>
    <p:sldId id="535" r:id="rId41"/>
    <p:sldId id="536" r:id="rId42"/>
    <p:sldId id="537" r:id="rId43"/>
    <p:sldId id="538" r:id="rId44"/>
    <p:sldId id="539" r:id="rId45"/>
    <p:sldId id="540" r:id="rId46"/>
    <p:sldId id="466" r:id="rId47"/>
    <p:sldId id="541" r:id="rId48"/>
    <p:sldId id="567" r:id="rId49"/>
    <p:sldId id="568" r:id="rId50"/>
    <p:sldId id="569" r:id="rId51"/>
    <p:sldId id="570" r:id="rId52"/>
    <p:sldId id="571" r:id="rId53"/>
    <p:sldId id="572" r:id="rId54"/>
    <p:sldId id="573" r:id="rId55"/>
    <p:sldId id="574" r:id="rId56"/>
    <p:sldId id="575" r:id="rId57"/>
    <p:sldId id="576" r:id="rId58"/>
    <p:sldId id="577" r:id="rId59"/>
    <p:sldId id="578" r:id="rId60"/>
    <p:sldId id="579" r:id="rId61"/>
    <p:sldId id="486" r:id="rId62"/>
    <p:sldId id="580" r:id="rId63"/>
    <p:sldId id="487" r:id="rId64"/>
    <p:sldId id="488" r:id="rId65"/>
    <p:sldId id="489" r:id="rId66"/>
    <p:sldId id="490" r:id="rId67"/>
    <p:sldId id="581" r:id="rId68"/>
    <p:sldId id="469" r:id="rId69"/>
    <p:sldId id="470" r:id="rId70"/>
    <p:sldId id="471" r:id="rId71"/>
    <p:sldId id="472" r:id="rId72"/>
    <p:sldId id="582" r:id="rId73"/>
    <p:sldId id="583" r:id="rId74"/>
    <p:sldId id="584" r:id="rId75"/>
    <p:sldId id="474" r:id="rId76"/>
    <p:sldId id="475" r:id="rId77"/>
    <p:sldId id="476" r:id="rId78"/>
    <p:sldId id="585" r:id="rId79"/>
    <p:sldId id="586" r:id="rId80"/>
    <p:sldId id="587" r:id="rId81"/>
    <p:sldId id="588" r:id="rId82"/>
    <p:sldId id="589" r:id="rId83"/>
    <p:sldId id="590" r:id="rId84"/>
    <p:sldId id="591" r:id="rId85"/>
    <p:sldId id="477" r:id="rId86"/>
    <p:sldId id="478" r:id="rId87"/>
    <p:sldId id="479" r:id="rId88"/>
    <p:sldId id="480" r:id="rId89"/>
    <p:sldId id="481" r:id="rId90"/>
    <p:sldId id="482" r:id="rId91"/>
    <p:sldId id="483" r:id="rId92"/>
    <p:sldId id="484" r:id="rId93"/>
    <p:sldId id="417" r:id="rId94"/>
  </p:sldIdLst>
  <p:sldSz cx="12192000" cy="6858000"/>
  <p:notesSz cx="6858000" cy="9144000"/>
  <p:custDataLst>
    <p:tags r:id="rId9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/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/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/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/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4384" autoAdjust="0"/>
  </p:normalViewPr>
  <p:slideViewPr>
    <p:cSldViewPr snapToGrid="0">
      <p:cViewPr varScale="1">
        <p:scale>
          <a:sx n="108" d="100"/>
          <a:sy n="108" d="100"/>
        </p:scale>
        <p:origin x="8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25-Jul-22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41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67" name="Google Shape;2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4446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67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2679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0384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74" name="Google Shape;1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9045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93" name="Google Shape;1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8059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03" name="Google Shape;2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6302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15" name="Google Shape;2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1605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35" name="Google Shape;2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962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61" name="Google Shape;2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6472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0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84428" y="1114051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>
            <a:fillRect/>
          </a:stretch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>
            <a:fillRect/>
          </a:stretch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i="1" kern="120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/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208194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Logo on BR">
  <p:cSld name="1_Title and Content - Logo on B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3"/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" name="Google Shape;50;p53"/>
          <p:cNvSpPr txBox="1"/>
          <p:nvPr/>
        </p:nvSpPr>
        <p:spPr>
          <a:xfrm>
            <a:off x="86106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 sz="1200" b="1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sz="1200" b="1">
              <a:solidFill>
                <a:srgbClr val="36363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1" name="Google Shape;51;p53"/>
          <p:cNvPicPr preferRelativeResize="0"/>
          <p:nvPr/>
        </p:nvPicPr>
        <p:blipFill>
          <a:blip r:embed="rId2">
            <a:alphaModFix/>
          </a:blip>
          <a:srcRect t="86739" r="1768" b="3534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63636"/>
              </a:buClr>
              <a:buSzPts val="3400"/>
              <a:buFont typeface="Roboto Condensed"/>
              <a:buNone/>
              <a:defRPr sz="3400" b="1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3" name="Google Shape;53;p53"/>
          <p:cNvCxnSpPr/>
          <p:nvPr/>
        </p:nvCxnSpPr>
        <p:spPr>
          <a:xfrm>
            <a:off x="0" y="711201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" name="Google Shape;54;p53"/>
          <p:cNvCxnSpPr/>
          <p:nvPr/>
        </p:nvCxnSpPr>
        <p:spPr>
          <a:xfrm>
            <a:off x="0" y="6606251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BFBFBF">
                <a:alpha val="6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" name="Google Shape;55;p53"/>
          <p:cNvSpPr txBox="1">
            <a:spLocks noGrp="1"/>
          </p:cNvSpPr>
          <p:nvPr>
            <p:ph type="body" idx="1"/>
          </p:nvPr>
        </p:nvSpPr>
        <p:spPr>
          <a:xfrm>
            <a:off x="131177" y="817782"/>
            <a:ext cx="11929641" cy="559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just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1D3064"/>
              </a:buClr>
              <a:buSzPts val="2400"/>
              <a:buFont typeface="Noto Sans Symbols"/>
              <a:buChar char="🞂"/>
              <a:defRPr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81000" algn="just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1D3064"/>
              </a:buClr>
              <a:buSzPts val="2400"/>
              <a:buFont typeface="Noto Sans Symbols"/>
              <a:buChar char="⮩"/>
              <a:defRPr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81000" algn="just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1D3064"/>
              </a:buClr>
              <a:buSzPts val="2400"/>
              <a:buFont typeface="Noto Sans Symbols"/>
              <a:buChar char="▪"/>
              <a:defRPr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81000" algn="just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1D3064"/>
              </a:buClr>
              <a:buSzPts val="2400"/>
              <a:buChar char="•"/>
              <a:defRPr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81000" algn="just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1D3064"/>
              </a:buClr>
              <a:buSzPts val="2400"/>
              <a:buChar char="•"/>
              <a:defRPr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8" name="Google Shape;58;p53"/>
          <p:cNvSpPr txBox="1"/>
          <p:nvPr/>
        </p:nvSpPr>
        <p:spPr>
          <a:xfrm>
            <a:off x="9982200" y="1577009"/>
            <a:ext cx="958917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OOP is very interesting subject…I like it</a:t>
            </a:r>
            <a:endParaRPr sz="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362435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Logo on TR">
  <p:cSld name="1_Title and Content - Logo on T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4"/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" name="Google Shape;64;p54"/>
          <p:cNvSpPr txBox="1"/>
          <p:nvPr/>
        </p:nvSpPr>
        <p:spPr>
          <a:xfrm>
            <a:off x="86106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ct val="0"/>
              </a:spcBef>
              <a:spcAft>
                <a:spcPct val="0"/>
              </a:spcAft>
              <a:buNone/>
            </a:pPr>
            <a:endParaRPr sz="1200" b="1" dirty="0">
              <a:solidFill>
                <a:srgbClr val="36363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5" name="Google Shape;65;p54"/>
          <p:cNvPicPr preferRelativeResize="0"/>
          <p:nvPr/>
        </p:nvPicPr>
        <p:blipFill>
          <a:blip r:embed="rId2">
            <a:alphaModFix/>
          </a:blip>
          <a:srcRect t="86739" r="1768" b="3534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63636"/>
              </a:buClr>
              <a:buSzPts val="3400"/>
              <a:buFont typeface="Roboto Condensed"/>
              <a:buNone/>
              <a:defRPr sz="3400" b="1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7" name="Google Shape;67;p54"/>
          <p:cNvCxnSpPr/>
          <p:nvPr/>
        </p:nvCxnSpPr>
        <p:spPr>
          <a:xfrm>
            <a:off x="0" y="711201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" name="Google Shape;68;p54"/>
          <p:cNvCxnSpPr/>
          <p:nvPr/>
        </p:nvCxnSpPr>
        <p:spPr>
          <a:xfrm>
            <a:off x="0" y="6606251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BFBFBF">
                <a:alpha val="6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" name="Google Shape;69;p54"/>
          <p:cNvSpPr txBox="1">
            <a:spLocks noGrp="1"/>
          </p:cNvSpPr>
          <p:nvPr>
            <p:ph type="body" idx="1"/>
          </p:nvPr>
        </p:nvSpPr>
        <p:spPr>
          <a:xfrm>
            <a:off x="131178" y="904274"/>
            <a:ext cx="11929641" cy="559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just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1D3064"/>
              </a:buClr>
              <a:buSzPts val="2400"/>
              <a:buFont typeface="Noto Sans Symbols"/>
              <a:buChar char="🞂"/>
              <a:defRPr sz="2400">
                <a:solidFill>
                  <a:schemeClr val="dk1"/>
                </a:solidFill>
              </a:defRPr>
            </a:lvl1pPr>
            <a:lvl2pPr marL="914400" lvl="1" indent="-355600" algn="just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1D3064"/>
              </a:buClr>
              <a:buSzPts val="2000"/>
              <a:buFont typeface="Noto Sans Symbols"/>
              <a:buChar char="⮩"/>
              <a:defRPr sz="2000">
                <a:solidFill>
                  <a:schemeClr val="dk1"/>
                </a:solidFill>
              </a:defRPr>
            </a:lvl2pPr>
            <a:lvl3pPr marL="1371600" lvl="2" indent="-342900" algn="just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1D3064"/>
              </a:buClr>
              <a:buSzPts val="1800"/>
              <a:buFont typeface="Noto Sans Symbols"/>
              <a:buChar char="▪"/>
              <a:defRPr sz="1800">
                <a:solidFill>
                  <a:schemeClr val="dk1"/>
                </a:solidFill>
              </a:defRPr>
            </a:lvl3pPr>
            <a:lvl4pPr marL="1828800" lvl="3" indent="-330200" algn="just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1D3064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 algn="just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1D3064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2" name="Google Shape;72;p54"/>
          <p:cNvSpPr txBox="1"/>
          <p:nvPr/>
        </p:nvSpPr>
        <p:spPr>
          <a:xfrm>
            <a:off x="9982200" y="1577009"/>
            <a:ext cx="958917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OOP is very interesting subject…I like it</a:t>
            </a:r>
            <a:endParaRPr sz="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2416522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rcRect t="86739" r="1768" b="3535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773086"/>
            <a:ext cx="11929641" cy="5680924"/>
          </a:xfrm>
        </p:spPr>
        <p:txBody>
          <a:bodyPr>
            <a:noAutofit/>
          </a:bodyPr>
          <a:lstStyle>
            <a:lvl1pPr marL="265113" indent="-265113" algn="just">
              <a:buClr>
                <a:srgbClr val="1D3064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1D3064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1D3064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334539" y="1444487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OOP Java is the easiest, scoring and my favorite subject</a:t>
            </a:r>
            <a:endParaRPr lang="en-IN" sz="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rcRect t="86739" r="1768" b="3535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76" y="861193"/>
            <a:ext cx="11929641" cy="5590565"/>
          </a:xfrm>
        </p:spPr>
        <p:txBody>
          <a:bodyPr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6542740" y="1222346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OOP Java is the easiest, scoring and my favorite subject</a:t>
            </a:r>
            <a:endParaRPr lang="en-IN" sz="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rcRect t="86739" r="1768" b="3535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8" y="79730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OOP Java is the easiest, scoring and my favorite subject</a:t>
            </a:r>
            <a:endParaRPr lang="en-IN" sz="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>
            <a:fillRect/>
          </a:stretch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>
            <a:fillRect/>
          </a:stretch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/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OOP Java is the easiest, scoring and my favorite subject</a:t>
            </a:r>
            <a:endParaRPr lang="en-IN" sz="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/>
          <p:nvPr userDrawn="1"/>
        </p:nvSpPr>
        <p:spPr>
          <a:xfrm>
            <a:off x="924339" y="6602874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86139" y="6605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OOP Java is the easiest, scoring and my favorite subject</a:t>
            </a:r>
            <a:endParaRPr lang="en-IN" sz="700">
              <a:solidFill>
                <a:schemeClr val="bg1"/>
              </a:solidFill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/>
          <p:nvPr userDrawn="1"/>
        </p:nvSpPr>
        <p:spPr>
          <a:xfrm>
            <a:off x="3364395" y="6604000"/>
            <a:ext cx="5246204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#3140705(OOP)  Unit 04 – Objects and Classes</a:t>
            </a: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OOP Java is the easiest, scoring and my favorite subject</a:t>
            </a:r>
            <a:endParaRPr lang="en-IN" sz="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OOP Java is the easiest, scoring and my favorite subject</a:t>
            </a:r>
            <a:endParaRPr lang="en-IN" sz="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7236" y="1556372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73" r:id="rId8"/>
    <p:sldLayoutId id="2147483691" r:id="rId9"/>
    <p:sldLayoutId id="2147483682" r:id="rId10"/>
    <p:sldLayoutId id="2147483692" r:id="rId11"/>
    <p:sldLayoutId id="2147483693" r:id="rId12"/>
    <p:sldLayoutId id="2147483694" r:id="rId1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89" y="1122364"/>
            <a:ext cx="8741674" cy="2578780"/>
          </a:xfrm>
        </p:spPr>
        <p:txBody>
          <a:bodyPr/>
          <a:lstStyle/>
          <a:p>
            <a:r>
              <a:rPr lang="en-IN" b="0"/>
              <a:t>Unit 4:</a:t>
            </a:r>
            <a:br>
              <a:rPr lang="en-IN" b="0"/>
            </a:br>
            <a:r>
              <a:rPr lang="en-US"/>
              <a:t>Objects and Classes</a:t>
            </a:r>
            <a:endParaRPr lang="en-US" sz="6000" b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72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What is an Object? (Cont…)</a:t>
            </a:r>
            <a:endParaRPr/>
          </a:p>
        </p:txBody>
      </p:sp>
      <p:sp>
        <p:nvSpPr>
          <p:cNvPr id="196" name="Google Shape;196;p8"/>
          <p:cNvSpPr txBox="1"/>
          <p:nvPr/>
        </p:nvSpPr>
        <p:spPr>
          <a:xfrm>
            <a:off x="4321416" y="5526696"/>
            <a:ext cx="3109895" cy="46166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Logical objects…</a:t>
            </a:r>
            <a:endParaRPr sz="2400" b="1">
              <a:solidFill>
                <a:srgbClr val="C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97" name="Google Shape;19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990" y="1532964"/>
            <a:ext cx="3182774" cy="271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8"/>
          <p:cNvSpPr txBox="1"/>
          <p:nvPr/>
        </p:nvSpPr>
        <p:spPr>
          <a:xfrm>
            <a:off x="2904564" y="4293900"/>
            <a:ext cx="11518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99" name="Google Shape;199;p8" descr="Image resul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364" y="2218764"/>
            <a:ext cx="442468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8"/>
          <p:cNvSpPr txBox="1"/>
          <p:nvPr/>
        </p:nvSpPr>
        <p:spPr>
          <a:xfrm>
            <a:off x="7324163" y="4293899"/>
            <a:ext cx="22282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Bank Account</a:t>
            </a:r>
            <a:endParaRPr sz="2400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44589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What is an Object?</a:t>
            </a:r>
            <a:endParaRPr/>
          </a:p>
        </p:txBody>
      </p:sp>
      <p:sp>
        <p:nvSpPr>
          <p:cNvPr id="206" name="Google Shape;206;p9"/>
          <p:cNvSpPr txBox="1">
            <a:spLocks noGrp="1"/>
          </p:cNvSpPr>
          <p:nvPr>
            <p:ph type="body" idx="1"/>
          </p:nvPr>
        </p:nvSpPr>
        <p:spPr>
          <a:xfrm>
            <a:off x="131180" y="863444"/>
            <a:ext cx="4270257" cy="559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1D3064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/>
              <a:t>An Object is a </a:t>
            </a:r>
            <a:r>
              <a:rPr lang="en-US">
                <a:solidFill>
                  <a:srgbClr val="002060"/>
                </a:solidFill>
              </a:rPr>
              <a:t>key</a:t>
            </a:r>
            <a:r>
              <a:rPr lang="en-US"/>
              <a:t> to understand Object Oriented Technology.</a:t>
            </a:r>
            <a:endParaRPr/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1D3064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/>
              <a:t>An entity that has state and behavior is known as an object. e.g., Mobile, Car, Door, Laptop etc </a:t>
            </a:r>
            <a:endParaRPr/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1D3064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/>
              <a:t>Each and every object posses</a:t>
            </a:r>
            <a:endParaRPr/>
          </a:p>
          <a:p>
            <a:pPr marL="914400" lvl="1" indent="-457200" algn="just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/>
              <a:t>Identity</a:t>
            </a:r>
            <a:endParaRPr/>
          </a:p>
          <a:p>
            <a:pPr marL="914400" lvl="1" indent="-457200" algn="just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/>
              <a:t>State</a:t>
            </a:r>
            <a:endParaRPr/>
          </a:p>
          <a:p>
            <a:pPr marL="914400" lvl="1" indent="-457200" algn="just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/>
              <a:t>Behavior </a:t>
            </a:r>
            <a:endParaRPr/>
          </a:p>
        </p:txBody>
      </p:sp>
      <p:sp>
        <p:nvSpPr>
          <p:cNvPr id="207" name="Google Shape;207;p9"/>
          <p:cNvSpPr/>
          <p:nvPr/>
        </p:nvSpPr>
        <p:spPr>
          <a:xfrm>
            <a:off x="6365043" y="2092324"/>
            <a:ext cx="2733675" cy="2484138"/>
          </a:xfrm>
          <a:prstGeom prst="ellipse">
            <a:avLst/>
          </a:prstGeom>
          <a:gradFill>
            <a:gsLst>
              <a:gs pos="0">
                <a:srgbClr val="15537E"/>
              </a:gs>
              <a:gs pos="74000">
                <a:srgbClr val="77F0FF"/>
              </a:gs>
              <a:gs pos="83000">
                <a:srgbClr val="77F0FF"/>
              </a:gs>
              <a:gs pos="100000">
                <a:srgbClr val="A5F5FF"/>
              </a:gs>
            </a:gsLst>
            <a:lin ang="18900000" scaled="0"/>
          </a:gradFill>
          <a:ln w="12700" cap="flat" cmpd="sng">
            <a:solidFill>
              <a:srgbClr val="0E375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OBJECT</a:t>
            </a:r>
            <a:endParaRPr sz="18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08" name="Google Shape;208;p9" descr="Youth Identity Workshop - Children and Youth"/>
          <p:cNvPicPr preferRelativeResize="0"/>
          <p:nvPr/>
        </p:nvPicPr>
        <p:blipFill>
          <a:blip r:embed="rId3">
            <a:alphaModFix/>
          </a:blip>
          <a:srcRect l="9603" t="992" r="32519" b="18712"/>
          <a:stretch>
            <a:fillRect/>
          </a:stretch>
        </p:blipFill>
        <p:spPr>
          <a:xfrm>
            <a:off x="4611715" y="2830459"/>
            <a:ext cx="1543050" cy="133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 descr="Teach-ICT AS Level ICT OCR exam board - database attributes, entities and  entity relationship (E-R) diagrams"/>
          <p:cNvPicPr preferRelativeResize="0"/>
          <p:nvPr/>
        </p:nvPicPr>
        <p:blipFill>
          <a:blip r:embed="rId4">
            <a:alphaModFix/>
          </a:blip>
          <a:srcRect b="5694"/>
          <a:stretch>
            <a:fillRect/>
          </a:stretch>
        </p:blipFill>
        <p:spPr>
          <a:xfrm>
            <a:off x="9308996" y="2270008"/>
            <a:ext cx="2672726" cy="245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9" descr="Behavioral Images, Stock Photos &amp;amp; Vectors | Shutterstock"/>
          <p:cNvPicPr preferRelativeResize="0"/>
          <p:nvPr/>
        </p:nvPicPr>
        <p:blipFill>
          <a:blip r:embed="rId5">
            <a:alphaModFix/>
          </a:blip>
          <a:srcRect l="11195" t="11792" r="8804" b="21002"/>
          <a:stretch>
            <a:fillRect/>
          </a:stretch>
        </p:blipFill>
        <p:spPr>
          <a:xfrm>
            <a:off x="6722229" y="4738385"/>
            <a:ext cx="20193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9" descr="Free Picture Of A Key, Download Free Picture Of A Key png images, Free  ClipArts on Clipart Library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2011" y="841375"/>
            <a:ext cx="2439737" cy="125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436" y="5136726"/>
            <a:ext cx="2753826" cy="1317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74747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Object: A Real-World Entity</a:t>
            </a:r>
            <a:endParaRPr/>
          </a:p>
        </p:txBody>
      </p:sp>
      <p:pic>
        <p:nvPicPr>
          <p:cNvPr id="218" name="Google Shape;218;p10"/>
          <p:cNvPicPr preferRelativeResize="0"/>
          <p:nvPr/>
        </p:nvPicPr>
        <p:blipFill>
          <a:blip r:embed="rId3">
            <a:alphaModFix/>
          </a:blip>
          <a:srcRect t="28667" b="33333"/>
          <a:stretch>
            <a:fillRect/>
          </a:stretch>
        </p:blipFill>
        <p:spPr>
          <a:xfrm>
            <a:off x="3900989" y="1042986"/>
            <a:ext cx="4023058" cy="152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0"/>
          <p:cNvPicPr preferRelativeResize="0"/>
          <p:nvPr/>
        </p:nvPicPr>
        <p:blipFill>
          <a:blip r:embed="rId4">
            <a:alphaModFix/>
          </a:blip>
          <a:srcRect l="10484" t="9509" r="6774"/>
          <a:stretch>
            <a:fillRect/>
          </a:stretch>
        </p:blipFill>
        <p:spPr>
          <a:xfrm>
            <a:off x="200026" y="4326734"/>
            <a:ext cx="2091178" cy="1202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 descr="Lamborghini Black Sports Car, Car Clipart Png, Black Vector, Car Vector PNG  and Vector with Transparent Background for Free Download | Super cars,  Sports car, Red sports car"/>
          <p:cNvPicPr preferRelativeResize="0"/>
          <p:nvPr/>
        </p:nvPicPr>
        <p:blipFill>
          <a:blip r:embed="rId5">
            <a:alphaModFix/>
          </a:blip>
          <a:srcRect t="22159" b="18180"/>
          <a:stretch>
            <a:fillRect/>
          </a:stretch>
        </p:blipFill>
        <p:spPr>
          <a:xfrm>
            <a:off x="2476536" y="4529137"/>
            <a:ext cx="2324064" cy="100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0" descr="Mercedes Benz SLS AMG GT​ | Gallery Yopriceville - High-Quality Images and  Transparent PNG Free Clipart"/>
          <p:cNvPicPr preferRelativeResize="0"/>
          <p:nvPr/>
        </p:nvPicPr>
        <p:blipFill>
          <a:blip r:embed="rId6">
            <a:alphaModFix/>
          </a:blip>
          <a:srcRect l="13628" t="24169" r="6179" b="7401"/>
          <a:stretch>
            <a:fillRect/>
          </a:stretch>
        </p:blipFill>
        <p:spPr>
          <a:xfrm>
            <a:off x="4985932" y="4371975"/>
            <a:ext cx="2576417" cy="120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0" descr="Toyota C-HR Hatchback 1.8 Hybrid Design 5Dr Cvt | Intelligent Vehicle  Finance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47681" y="4403727"/>
            <a:ext cx="1920081" cy="1170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0" descr="Ferrari Icon Png Image | PNG Images Download | Ferrari Icon Png Image  pictures Download | Ferrari Icon Png Image PNG &amp;amp; Vector Stock Images | Free  png download"/>
          <p:cNvPicPr preferRelativeResize="0"/>
          <p:nvPr/>
        </p:nvPicPr>
        <p:blipFill>
          <a:blip r:embed="rId8">
            <a:alphaModFix/>
          </a:blip>
          <a:srcRect r="2721" b="14999"/>
          <a:stretch>
            <a:fillRect/>
          </a:stretch>
        </p:blipFill>
        <p:spPr>
          <a:xfrm>
            <a:off x="9667762" y="4507111"/>
            <a:ext cx="2207417" cy="93225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0"/>
          <p:cNvSpPr txBox="1"/>
          <p:nvPr/>
        </p:nvSpPr>
        <p:spPr>
          <a:xfrm>
            <a:off x="5627023" y="858320"/>
            <a:ext cx="5709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CAR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25" name="Google Shape;225;p10"/>
          <p:cNvCxnSpPr>
            <a:stCxn id="218" idx="2"/>
            <a:endCxn id="219" idx="0"/>
          </p:cNvCxnSpPr>
          <p:nvPr/>
        </p:nvCxnSpPr>
        <p:spPr>
          <a:xfrm flipH="1">
            <a:off x="1245718" y="2571749"/>
            <a:ext cx="4666800" cy="175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6" name="Google Shape;226;p10"/>
          <p:cNvCxnSpPr>
            <a:stCxn id="218" idx="2"/>
            <a:endCxn id="220" idx="0"/>
          </p:cNvCxnSpPr>
          <p:nvPr/>
        </p:nvCxnSpPr>
        <p:spPr>
          <a:xfrm flipH="1">
            <a:off x="3638518" y="2571749"/>
            <a:ext cx="2274000" cy="1957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7" name="Google Shape;227;p10"/>
          <p:cNvCxnSpPr>
            <a:stCxn id="218" idx="2"/>
            <a:endCxn id="221" idx="0"/>
          </p:cNvCxnSpPr>
          <p:nvPr/>
        </p:nvCxnSpPr>
        <p:spPr>
          <a:xfrm>
            <a:off x="5912518" y="2571749"/>
            <a:ext cx="361500" cy="180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8" name="Google Shape;228;p10"/>
          <p:cNvCxnSpPr>
            <a:stCxn id="218" idx="2"/>
            <a:endCxn id="222" idx="0"/>
          </p:cNvCxnSpPr>
          <p:nvPr/>
        </p:nvCxnSpPr>
        <p:spPr>
          <a:xfrm>
            <a:off x="5912518" y="2571749"/>
            <a:ext cx="2795100" cy="183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9" name="Google Shape;229;p10"/>
          <p:cNvCxnSpPr>
            <a:stCxn id="218" idx="2"/>
            <a:endCxn id="223" idx="0"/>
          </p:cNvCxnSpPr>
          <p:nvPr/>
        </p:nvCxnSpPr>
        <p:spPr>
          <a:xfrm>
            <a:off x="5912518" y="2571749"/>
            <a:ext cx="4859100" cy="1935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aphicFrame>
        <p:nvGraphicFramePr>
          <p:cNvPr id="230" name="Google Shape;230;p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051003"/>
              </p:ext>
            </p:extLst>
          </p:nvPr>
        </p:nvGraphicFramePr>
        <p:xfrm>
          <a:off x="103855" y="5698234"/>
          <a:ext cx="11617375" cy="370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2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23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800" u="none" strike="noStrike" cap="none"/>
                        <a:t>Object-1</a:t>
                      </a:r>
                      <a:endParaRPr sz="1800" b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dk1"/>
                        </a:buClr>
                        <a:buSzPts val="1800"/>
                        <a:buFont typeface="Roboto Condensed"/>
                        <a:buNone/>
                      </a:pPr>
                      <a:r>
                        <a:rPr lang="en-US" sz="1800"/>
                        <a:t>Object-2</a:t>
                      </a:r>
                      <a:endParaRPr sz="1800" b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dk1"/>
                        </a:buClr>
                        <a:buSzPts val="1800"/>
                        <a:buFont typeface="Roboto Condensed"/>
                        <a:buNone/>
                      </a:pPr>
                      <a:r>
                        <a:rPr lang="en-US" sz="1800"/>
                        <a:t>Object-3</a:t>
                      </a:r>
                      <a:endParaRPr sz="1800" b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dk1"/>
                        </a:buClr>
                        <a:buSzPts val="1800"/>
                        <a:buFont typeface="Roboto Condensed"/>
                        <a:buNone/>
                      </a:pPr>
                      <a:r>
                        <a:rPr lang="en-US" sz="1800"/>
                        <a:t>Object-4</a:t>
                      </a:r>
                      <a:endParaRPr sz="1800" b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dk1"/>
                        </a:buClr>
                        <a:buSzPts val="1800"/>
                        <a:buFont typeface="Roboto Condensed"/>
                        <a:buNone/>
                      </a:pPr>
                      <a:r>
                        <a:rPr lang="en-US" sz="1800"/>
                        <a:t>Object-5</a:t>
                      </a:r>
                      <a:endParaRPr sz="1800" b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1" name="Google Shape;231;p10"/>
          <p:cNvSpPr/>
          <p:nvPr/>
        </p:nvSpPr>
        <p:spPr>
          <a:xfrm>
            <a:off x="8850633" y="957945"/>
            <a:ext cx="448810" cy="1785256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2" name="Google Shape;232;p10"/>
          <p:cNvSpPr txBox="1"/>
          <p:nvPr/>
        </p:nvSpPr>
        <p:spPr>
          <a:xfrm>
            <a:off x="9442354" y="1676443"/>
            <a:ext cx="7836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Class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47226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Object: A Real-World Entity</a:t>
            </a:r>
            <a:endParaRPr/>
          </a:p>
        </p:txBody>
      </p:sp>
      <p:pic>
        <p:nvPicPr>
          <p:cNvPr id="238" name="Google Shape;23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066800"/>
            <a:ext cx="2743200" cy="11795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9" name="Google Shape;239;p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067323"/>
              </p:ext>
            </p:extLst>
          </p:nvPr>
        </p:nvGraphicFramePr>
        <p:xfrm>
          <a:off x="457200" y="2895600"/>
          <a:ext cx="2286000" cy="2494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800" b="1"/>
                        <a:t>Properties (Describe)</a:t>
                      </a:r>
                      <a:endParaRPr sz="1800" b="1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800"/>
                        <a:t>Manufacturer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800"/>
                        <a:t>Model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800"/>
                        <a:t>Color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800"/>
                        <a:t>Year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800"/>
                        <a:t>Price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40" name="Google Shape;240;p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914405"/>
              </p:ext>
            </p:extLst>
          </p:nvPr>
        </p:nvGraphicFramePr>
        <p:xfrm>
          <a:off x="3657600" y="4495800"/>
          <a:ext cx="2133600" cy="17526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800" b="1"/>
                        <a:t>Methods (Actions)</a:t>
                      </a:r>
                      <a:endParaRPr sz="1800" b="1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800"/>
                        <a:t>Start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800"/>
                        <a:t>Drive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800"/>
                        <a:t>Park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1" name="Google Shape;241;p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199106"/>
              </p:ext>
            </p:extLst>
          </p:nvPr>
        </p:nvGraphicFramePr>
        <p:xfrm>
          <a:off x="6629400" y="2743199"/>
          <a:ext cx="1524000" cy="14783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800" b="1"/>
                        <a:t>Events</a:t>
                      </a:r>
                      <a:endParaRPr sz="1800" b="1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800"/>
                        <a:t>On_Start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800"/>
                        <a:t>On_Parked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800"/>
                        <a:t>On_Brake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2" name="Google Shape;242;p11"/>
          <p:cNvSpPr txBox="1"/>
          <p:nvPr/>
        </p:nvSpPr>
        <p:spPr>
          <a:xfrm>
            <a:off x="7010399" y="1219200"/>
            <a:ext cx="187614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OBJECT: CAR</a:t>
            </a:r>
            <a:endParaRPr sz="1800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43" name="Google Shape;243;p11"/>
          <p:cNvCxnSpPr>
            <a:cxnSpLocks/>
            <a:stCxn id="242" idx="1"/>
            <a:endCxn id="238" idx="3"/>
          </p:cNvCxnSpPr>
          <p:nvPr/>
        </p:nvCxnSpPr>
        <p:spPr>
          <a:xfrm flipH="1">
            <a:off x="6096000" y="1403846"/>
            <a:ext cx="914399" cy="25274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4" name="Google Shape;244;p11"/>
          <p:cNvCxnSpPr>
            <a:stCxn id="238" idx="1"/>
          </p:cNvCxnSpPr>
          <p:nvPr/>
        </p:nvCxnSpPr>
        <p:spPr>
          <a:xfrm flipH="1">
            <a:off x="1600200" y="1656588"/>
            <a:ext cx="1752600" cy="123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5" name="Google Shape;245;p11"/>
          <p:cNvCxnSpPr>
            <a:stCxn id="238" idx="2"/>
          </p:cNvCxnSpPr>
          <p:nvPr/>
        </p:nvCxnSpPr>
        <p:spPr>
          <a:xfrm flipH="1">
            <a:off x="4724400" y="2246376"/>
            <a:ext cx="0" cy="224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6" name="Google Shape;246;p11"/>
          <p:cNvCxnSpPr/>
          <p:nvPr/>
        </p:nvCxnSpPr>
        <p:spPr>
          <a:xfrm>
            <a:off x="6096000" y="2133600"/>
            <a:ext cx="1295400" cy="609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1358478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1D3064"/>
              </a:buClr>
              <a:buSzPts val="6000"/>
              <a:buFont typeface="Roboto Condensed"/>
              <a:buNone/>
            </a:pPr>
            <a:r>
              <a:rPr lang="en-US"/>
              <a:t>Classes and Objects</a:t>
            </a:r>
            <a:endParaRPr/>
          </a:p>
        </p:txBody>
      </p:sp>
      <p:sp>
        <p:nvSpPr>
          <p:cNvPr id="264" name="Google Shape;264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0942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Classes and Objects</a:t>
            </a:r>
            <a:endParaRPr/>
          </a:p>
        </p:txBody>
      </p:sp>
      <p:pic>
        <p:nvPicPr>
          <p:cNvPr id="270" name="Google Shape;270;p15" descr="PHP Classes and Objects | Free Tutorials Plu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980" y="1649257"/>
            <a:ext cx="6838040" cy="249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5"/>
          <p:cNvSpPr/>
          <p:nvPr/>
        </p:nvSpPr>
        <p:spPr>
          <a:xfrm>
            <a:off x="2094837" y="4315897"/>
            <a:ext cx="36312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Class</a:t>
            </a:r>
            <a:r>
              <a:rPr lang="en-US" sz="18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is a blueprint of an object</a:t>
            </a:r>
            <a:endParaRPr dirty="0"/>
          </a:p>
        </p:txBody>
      </p:sp>
      <p:sp>
        <p:nvSpPr>
          <p:cNvPr id="272" name="Google Shape;272;p15"/>
          <p:cNvSpPr/>
          <p:nvPr/>
        </p:nvSpPr>
        <p:spPr>
          <a:xfrm>
            <a:off x="1883240" y="4673084"/>
            <a:ext cx="35498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Class</a:t>
            </a:r>
            <a:r>
              <a:rPr lang="en-US" sz="18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describes the object</a:t>
            </a:r>
            <a:endParaRPr dirty="0"/>
          </a:p>
        </p:txBody>
      </p:sp>
      <p:sp>
        <p:nvSpPr>
          <p:cNvPr id="273" name="Google Shape;273;p15"/>
          <p:cNvSpPr/>
          <p:nvPr/>
        </p:nvSpPr>
        <p:spPr>
          <a:xfrm>
            <a:off x="6319623" y="4315897"/>
            <a:ext cx="30463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Object is </a:t>
            </a:r>
            <a:r>
              <a:rPr lang="en-US" sz="18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instance of class</a:t>
            </a:r>
            <a:endParaRPr dirty="0"/>
          </a:p>
        </p:txBody>
      </p:sp>
      <p:sp>
        <p:nvSpPr>
          <p:cNvPr id="274" name="Google Shape;274;p15"/>
          <p:cNvSpPr/>
          <p:nvPr/>
        </p:nvSpPr>
        <p:spPr>
          <a:xfrm>
            <a:off x="2512381" y="1068388"/>
            <a:ext cx="240566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5400" b="1" cap="none" dirty="0">
                <a:solidFill>
                  <a:srgbClr val="C7E4F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Class</a:t>
            </a:r>
            <a:endParaRPr sz="5400" b="1" cap="none" dirty="0">
              <a:solidFill>
                <a:srgbClr val="C7E4F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5" name="Google Shape;275;p15"/>
          <p:cNvSpPr/>
          <p:nvPr/>
        </p:nvSpPr>
        <p:spPr>
          <a:xfrm>
            <a:off x="5590097" y="1237665"/>
            <a:ext cx="168385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b="1" cap="none" dirty="0">
                <a:solidFill>
                  <a:srgbClr val="FF00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Object1</a:t>
            </a:r>
            <a:endParaRPr sz="3200" b="1" cap="none" dirty="0">
              <a:solidFill>
                <a:srgbClr val="FF00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6" name="Google Shape;276;p15"/>
          <p:cNvSpPr/>
          <p:nvPr/>
        </p:nvSpPr>
        <p:spPr>
          <a:xfrm>
            <a:off x="7625429" y="1231305"/>
            <a:ext cx="174051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b="1" cap="none" dirty="0">
                <a:solidFill>
                  <a:srgbClr val="008C9E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Object2</a:t>
            </a:r>
            <a:endParaRPr sz="3200" b="1" cap="none" dirty="0">
              <a:solidFill>
                <a:srgbClr val="008C9E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880760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Class?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432247" cy="5590565"/>
          </a:xfrm>
        </p:spPr>
        <p:txBody>
          <a:bodyPr/>
          <a:lstStyle/>
          <a:p>
            <a:r>
              <a:rPr lang="en-US" b="1"/>
              <a:t>Class can be defined in multiple ways</a:t>
            </a:r>
          </a:p>
          <a:p>
            <a:pPr lvl="1"/>
            <a:r>
              <a:rPr lang="en-US"/>
              <a:t>A class is the </a:t>
            </a:r>
            <a:r>
              <a:rPr lang="en-US">
                <a:solidFill>
                  <a:srgbClr val="002060"/>
                </a:solidFill>
              </a:rPr>
              <a:t>building block</a:t>
            </a:r>
            <a:r>
              <a:rPr lang="en-US"/>
              <a:t>.</a:t>
            </a:r>
          </a:p>
          <a:p>
            <a:pPr lvl="1"/>
            <a:r>
              <a:rPr lang="en-US"/>
              <a:t>A class is a </a:t>
            </a:r>
            <a:r>
              <a:rPr lang="en-US">
                <a:solidFill>
                  <a:srgbClr val="002060"/>
                </a:solidFill>
              </a:rPr>
              <a:t>blueprint</a:t>
            </a:r>
            <a:r>
              <a:rPr lang="en-US"/>
              <a:t> for an object.</a:t>
            </a:r>
          </a:p>
          <a:p>
            <a:pPr lvl="1"/>
            <a:r>
              <a:rPr lang="en-US"/>
              <a:t>A class is a </a:t>
            </a:r>
            <a:r>
              <a:rPr lang="en-US">
                <a:solidFill>
                  <a:srgbClr val="002060"/>
                </a:solidFill>
              </a:rPr>
              <a:t>user-defined data type</a:t>
            </a:r>
            <a:r>
              <a:rPr lang="en-US"/>
              <a:t>.</a:t>
            </a:r>
          </a:p>
          <a:p>
            <a:pPr lvl="1"/>
            <a:r>
              <a:rPr lang="en-US"/>
              <a:t>A class is a </a:t>
            </a:r>
            <a:r>
              <a:rPr lang="en-US">
                <a:solidFill>
                  <a:srgbClr val="002060"/>
                </a:solidFill>
              </a:rPr>
              <a:t>collection</a:t>
            </a:r>
            <a:r>
              <a:rPr lang="en-US"/>
              <a:t> of objects of the similar kind. </a:t>
            </a:r>
          </a:p>
          <a:p>
            <a:pPr lvl="1"/>
            <a:r>
              <a:rPr lang="en-US"/>
              <a:t>A class is a user-defined data type which combines data and methods.</a:t>
            </a:r>
          </a:p>
          <a:p>
            <a:pPr lvl="1"/>
            <a:r>
              <a:rPr lang="en-US"/>
              <a:t>A class describes both the </a:t>
            </a:r>
            <a:r>
              <a:rPr lang="en-US">
                <a:solidFill>
                  <a:srgbClr val="002060"/>
                </a:solidFill>
              </a:rPr>
              <a:t>data</a:t>
            </a:r>
            <a:r>
              <a:rPr lang="en-US"/>
              <a:t> and </a:t>
            </a:r>
            <a:r>
              <a:rPr lang="en-US">
                <a:solidFill>
                  <a:srgbClr val="002060"/>
                </a:solidFill>
              </a:rPr>
              <a:t>behaviors</a:t>
            </a:r>
            <a:r>
              <a:rPr lang="en-US"/>
              <a:t> of objects.</a:t>
            </a:r>
          </a:p>
          <a:p>
            <a:r>
              <a:rPr lang="en-US"/>
              <a:t>Class contains </a:t>
            </a:r>
            <a:r>
              <a:rPr lang="en-US">
                <a:solidFill>
                  <a:srgbClr val="301B92"/>
                </a:solidFill>
              </a:rPr>
              <a:t>data members </a:t>
            </a:r>
            <a:r>
              <a:rPr lang="en-US"/>
              <a:t>(also known as field or property or data) and </a:t>
            </a:r>
            <a:r>
              <a:rPr lang="en-US">
                <a:solidFill>
                  <a:srgbClr val="301B92"/>
                </a:solidFill>
              </a:rPr>
              <a:t>member functions </a:t>
            </a:r>
            <a:r>
              <a:rPr lang="en-US"/>
              <a:t>(also known as method or action or behavior)</a:t>
            </a:r>
          </a:p>
          <a:p>
            <a:r>
              <a:rPr lang="en-US"/>
              <a:t>Classes are similar to </a:t>
            </a:r>
            <a:r>
              <a:rPr lang="en-US">
                <a:solidFill>
                  <a:srgbClr val="002060"/>
                </a:solidFill>
              </a:rPr>
              <a:t>structures</a:t>
            </a:r>
            <a:r>
              <a:rPr lang="en-US"/>
              <a:t> in C.</a:t>
            </a:r>
          </a:p>
          <a:p>
            <a:r>
              <a:rPr lang="en-US"/>
              <a:t>Class name can be given as per the </a:t>
            </a:r>
            <a:r>
              <a:rPr lang="en-US">
                <a:solidFill>
                  <a:srgbClr val="002060"/>
                </a:solidFill>
              </a:rPr>
              <a:t>Identifier Naming Conventions</a:t>
            </a:r>
            <a:r>
              <a:rPr lang="en-US"/>
              <a:t>.</a:t>
            </a:r>
          </a:p>
          <a:p>
            <a:endParaRPr lang="en-US"/>
          </a:p>
        </p:txBody>
      </p:sp>
      <p:pic>
        <p:nvPicPr>
          <p:cNvPr id="1026" name="Picture 2" descr="Classes and Objects in C++ with Examples - Hell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8540" y="2692241"/>
            <a:ext cx="3348719" cy="25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HP Classes and Objects | Free Tutorials Pl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2628" y="711201"/>
            <a:ext cx="4879745" cy="177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50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Object?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879220" cy="5590565"/>
          </a:xfrm>
        </p:spPr>
        <p:txBody>
          <a:bodyPr/>
          <a:lstStyle/>
          <a:p>
            <a:r>
              <a:rPr lang="en-US" b="1"/>
              <a:t>Definition</a:t>
            </a:r>
            <a:r>
              <a:rPr lang="en-US"/>
              <a:t>: An Object is an </a:t>
            </a:r>
            <a:r>
              <a:rPr lang="en-US">
                <a:solidFill>
                  <a:srgbClr val="002060"/>
                </a:solidFill>
              </a:rPr>
              <a:t>instance</a:t>
            </a:r>
            <a:r>
              <a:rPr lang="en-US"/>
              <a:t> of a Class.</a:t>
            </a:r>
          </a:p>
          <a:p>
            <a:r>
              <a:rPr lang="en-US"/>
              <a:t>An Object is a </a:t>
            </a:r>
            <a:r>
              <a:rPr lang="en-US">
                <a:solidFill>
                  <a:srgbClr val="002060"/>
                </a:solidFill>
              </a:rPr>
              <a:t>variable</a:t>
            </a:r>
            <a:r>
              <a:rPr lang="en-US"/>
              <a:t> of a specific Class</a:t>
            </a:r>
          </a:p>
          <a:p>
            <a:r>
              <a:rPr lang="en-US"/>
              <a:t>An Object is a </a:t>
            </a:r>
            <a:r>
              <a:rPr lang="en-US">
                <a:solidFill>
                  <a:srgbClr val="002060"/>
                </a:solidFill>
              </a:rPr>
              <a:t>data structure </a:t>
            </a:r>
            <a:r>
              <a:rPr lang="en-US"/>
              <a:t>that encapsulates data and functions in a single construct. </a:t>
            </a:r>
          </a:p>
          <a:p>
            <a:r>
              <a:rPr lang="en-US"/>
              <a:t>Object is a basic </a:t>
            </a:r>
            <a:r>
              <a:rPr lang="en-US">
                <a:solidFill>
                  <a:srgbClr val="002060"/>
                </a:solidFill>
              </a:rPr>
              <a:t>run-time entity</a:t>
            </a:r>
          </a:p>
          <a:p>
            <a:r>
              <a:rPr lang="en-US"/>
              <a:t>Objects are </a:t>
            </a:r>
            <a:r>
              <a:rPr lang="en-US">
                <a:solidFill>
                  <a:srgbClr val="002060"/>
                </a:solidFill>
              </a:rPr>
              <a:t>analogous</a:t>
            </a:r>
            <a:r>
              <a:rPr lang="en-US"/>
              <a:t> to the real-world entities. </a:t>
            </a:r>
          </a:p>
          <a:p>
            <a:endParaRPr lang="en-US"/>
          </a:p>
        </p:txBody>
      </p:sp>
      <p:pic>
        <p:nvPicPr>
          <p:cNvPr id="4" name="Picture 2" descr="PHP Classes and Objects | Free Tutorials Pl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2628" y="711201"/>
            <a:ext cx="4879745" cy="177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hat is Object Oriented Programming (OOP) | Java Tutori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3917184"/>
            <a:ext cx="5996131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8214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Points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When a class is defined, only the specification or blueprint for the object is defined; no memory or storage is allocated.</a:t>
            </a:r>
          </a:p>
          <a:p>
            <a:r>
              <a:rPr lang="en-US"/>
              <a:t>When an object of a class is declared, the memory is allocated as per the data members of a class</a:t>
            </a:r>
          </a:p>
          <a:p>
            <a:r>
              <a:rPr lang="en-US"/>
              <a:t>We can access the data members and member functions of a class by using a . (dot) operator.</a:t>
            </a:r>
          </a:p>
          <a:p>
            <a:r>
              <a:rPr lang="en-US"/>
              <a:t>Generally Class contains</a:t>
            </a:r>
          </a:p>
          <a:p>
            <a:pPr lvl="1"/>
            <a:r>
              <a:rPr lang="en-US"/>
              <a:t>Data Members</a:t>
            </a:r>
          </a:p>
          <a:p>
            <a:pPr lvl="1"/>
            <a:r>
              <a:rPr lang="en-US"/>
              <a:t>Member Functions</a:t>
            </a:r>
          </a:p>
          <a:p>
            <a:pPr lvl="1"/>
            <a:r>
              <a:rPr lang="en-US"/>
              <a:t>Constructor (Special Member Function)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41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and Objects</a:t>
            </a:r>
            <a:endParaRPr lang="en-IN"/>
          </a:p>
        </p:txBody>
      </p:sp>
      <p:grpSp>
        <p:nvGrpSpPr>
          <p:cNvPr id="4" name="Group 3"/>
          <p:cNvGrpSpPr/>
          <p:nvPr/>
        </p:nvGrpSpPr>
        <p:grpSpPr>
          <a:xfrm>
            <a:off x="454599" y="2832669"/>
            <a:ext cx="2743200" cy="1671093"/>
            <a:chOff x="413656" y="870856"/>
            <a:chExt cx="2743200" cy="1671093"/>
          </a:xfrm>
        </p:grpSpPr>
        <p:sp>
          <p:nvSpPr>
            <p:cNvPr id="5" name="Rectangle 4"/>
            <p:cNvSpPr/>
            <p:nvPr/>
          </p:nvSpPr>
          <p:spPr>
            <a:xfrm>
              <a:off x="413656" y="1248228"/>
              <a:ext cx="2743200" cy="1293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1"/>
                  </a:solidFill>
                </a:rPr>
                <a:t>Gender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1"/>
                  </a:solidFill>
                </a:rPr>
                <a:t>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1"/>
                  </a:solidFill>
                </a:rPr>
                <a:t>Profession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Person</a:t>
              </a:r>
              <a:endParaRPr lang="en-US" sz="3200" b="1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258100" y="2832669"/>
            <a:ext cx="1241947" cy="5868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Person: P1</a:t>
            </a:r>
            <a:endParaRPr lang="en-IN" b="1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58101" y="3916908"/>
            <a:ext cx="1241947" cy="5868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Person: P2</a:t>
            </a:r>
            <a:endParaRPr lang="en-IN" b="1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463810" y="1208586"/>
          <a:ext cx="2294340" cy="24180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294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/>
                        <a:t>Person</a:t>
                      </a:r>
                      <a:r>
                        <a:rPr lang="en-US"/>
                        <a:t>: P1</a:t>
                      </a:r>
                      <a:endParaRPr lang="en-IN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Name: Narendra</a:t>
                      </a:r>
                      <a:r>
                        <a:rPr lang="en-US" baseline="0"/>
                        <a:t> Modi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Gender: Male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Age: 71 Years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Profession: Politician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438788" y="4035947"/>
          <a:ext cx="2619611" cy="2148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619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/>
                        <a:t>Person</a:t>
                      </a:r>
                      <a:r>
                        <a:rPr lang="en-US"/>
                        <a:t>: P2</a:t>
                      </a:r>
                      <a:endParaRPr lang="en-IN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Name: Amitabh Bachchan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Gender: Male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Age: 79 Years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Profession: Actor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 flipV="1">
            <a:off x="3197799" y="3126096"/>
            <a:ext cx="1060301" cy="730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1"/>
          </p:cNvCxnSpPr>
          <p:nvPr/>
        </p:nvCxnSpPr>
        <p:spPr>
          <a:xfrm>
            <a:off x="3197799" y="3856902"/>
            <a:ext cx="1060302" cy="353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9" idx="1"/>
          </p:cNvCxnSpPr>
          <p:nvPr/>
        </p:nvCxnSpPr>
        <p:spPr>
          <a:xfrm flipV="1">
            <a:off x="5500047" y="2417626"/>
            <a:ext cx="1963763" cy="708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0" idx="1"/>
          </p:cNvCxnSpPr>
          <p:nvPr/>
        </p:nvCxnSpPr>
        <p:spPr>
          <a:xfrm>
            <a:off x="5500048" y="4210335"/>
            <a:ext cx="1938740" cy="900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98036" y="2352861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Class</a:t>
            </a:r>
            <a:endParaRPr lang="en-IN" sz="2400" b="1"/>
          </a:p>
        </p:txBody>
      </p:sp>
      <p:sp>
        <p:nvSpPr>
          <p:cNvPr id="22" name="TextBox 21"/>
          <p:cNvSpPr txBox="1"/>
          <p:nvPr/>
        </p:nvSpPr>
        <p:spPr>
          <a:xfrm>
            <a:off x="8074066" y="711201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Object 1</a:t>
            </a:r>
            <a:endParaRPr lang="en-IN" sz="24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74066" y="3571953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Object 2</a:t>
            </a:r>
            <a:endParaRPr lang="en-IN" sz="2400" b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638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dur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dur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038" y="3035300"/>
            <a:ext cx="10515600" cy="2852737"/>
          </a:xfrm>
        </p:spPr>
        <p:txBody>
          <a:bodyPr/>
          <a:lstStyle/>
          <a:p>
            <a:r>
              <a:rPr lang="en-US"/>
              <a:t>Unit-4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endCxn id="6" idx="0"/>
          </p:cNvCxnSpPr>
          <p:nvPr/>
        </p:nvCxnSpPr>
        <p:spPr>
          <a:xfrm flipH="1"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/>
          <p:nvPr/>
        </p:nvCxnSpPr>
        <p:spPr>
          <a:xfrm flipH="1">
            <a:off x="1191446" y="5257800"/>
            <a:ext cx="0" cy="1600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ym typeface="Wingdings 2" panose="05020102010507070707" pitchFamily="18" charset="2"/>
              </a:rPr>
              <a:t></a:t>
            </a:r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/>
          <p:nvPr/>
        </p:nvCxnSpPr>
        <p:spPr>
          <a:xfrm flipH="1">
            <a:off x="1191446" y="1157468"/>
            <a:ext cx="0" cy="25763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87730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What we will learn</a:t>
            </a:r>
          </a:p>
          <a:p>
            <a:endParaRPr lang="en-US" sz="2000" b="1"/>
          </a:p>
          <a:p>
            <a:pPr indent="446088">
              <a:buFont typeface="Wingdings" panose="05000000000000000000" pitchFamily="2" charset="2"/>
              <a:buChar char="ü"/>
            </a:pPr>
            <a:r>
              <a:rPr lang="en-US" sz="2000"/>
              <a:t>Defining classes for objects</a:t>
            </a:r>
          </a:p>
          <a:p>
            <a:pPr indent="446088">
              <a:buFont typeface="Wingdings" panose="05000000000000000000" pitchFamily="2" charset="2"/>
              <a:buChar char="ü"/>
            </a:pPr>
            <a:r>
              <a:rPr lang="en-US" sz="2000"/>
              <a:t>Constructors</a:t>
            </a:r>
          </a:p>
          <a:p>
            <a:pPr indent="446088">
              <a:buFont typeface="Wingdings" panose="05000000000000000000" pitchFamily="2" charset="2"/>
              <a:buChar char="ü"/>
            </a:pPr>
            <a:r>
              <a:rPr lang="en-US" sz="2000"/>
              <a:t>Accessing objects via reference variable</a:t>
            </a:r>
          </a:p>
          <a:p>
            <a:pPr indent="446088">
              <a:buFont typeface="Wingdings" panose="05000000000000000000" pitchFamily="2" charset="2"/>
              <a:buChar char="ü"/>
            </a:pPr>
            <a:r>
              <a:rPr lang="en-US" sz="2000"/>
              <a:t>Using classes from the java library</a:t>
            </a:r>
          </a:p>
          <a:p>
            <a:pPr indent="446088">
              <a:buFont typeface="Wingdings" panose="05000000000000000000" pitchFamily="2" charset="2"/>
              <a:buChar char="ü"/>
            </a:pPr>
            <a:r>
              <a:rPr lang="en-US" sz="2000"/>
              <a:t>Static variables, constants and methods </a:t>
            </a:r>
          </a:p>
          <a:p>
            <a:pPr indent="446088">
              <a:buFont typeface="Wingdings" panose="05000000000000000000" pitchFamily="2" charset="2"/>
              <a:buChar char="ü"/>
            </a:pPr>
            <a:r>
              <a:rPr lang="en-US" sz="2000"/>
              <a:t>visibility modifiers </a:t>
            </a:r>
          </a:p>
          <a:p>
            <a:pPr indent="446088">
              <a:buFont typeface="Wingdings" panose="05000000000000000000" pitchFamily="2" charset="2"/>
              <a:buChar char="ü"/>
            </a:pPr>
            <a:r>
              <a:rPr lang="en-US" sz="2000"/>
              <a:t>Data field encapsulation</a:t>
            </a:r>
          </a:p>
          <a:p>
            <a:pPr indent="446088">
              <a:buFont typeface="Wingdings" panose="05000000000000000000" pitchFamily="2" charset="2"/>
              <a:buChar char="ü"/>
            </a:pPr>
            <a:r>
              <a:rPr lang="en-US" sz="2000"/>
              <a:t>Passing objects to methods, array of objects, </a:t>
            </a:r>
          </a:p>
          <a:p>
            <a:pPr indent="446088">
              <a:buFont typeface="Wingdings" panose="05000000000000000000" pitchFamily="2" charset="2"/>
              <a:buChar char="ü"/>
            </a:pPr>
            <a:r>
              <a:rPr lang="en-US" sz="2000"/>
              <a:t>Immutable objects and classes, </a:t>
            </a:r>
          </a:p>
          <a:p>
            <a:pPr indent="446088">
              <a:buFont typeface="Wingdings" panose="05000000000000000000" pitchFamily="2" charset="2"/>
              <a:buChar char="ü"/>
            </a:pPr>
            <a:r>
              <a:rPr lang="en-US" sz="2000"/>
              <a:t>scope of variable  </a:t>
            </a:r>
          </a:p>
          <a:p>
            <a:pPr indent="446088">
              <a:buFont typeface="Wingdings" panose="05000000000000000000" pitchFamily="2" charset="2"/>
              <a:buChar char="ü"/>
            </a:pPr>
            <a:r>
              <a:rPr lang="en-US" sz="2000"/>
              <a:t>this reference. 	</a:t>
            </a:r>
          </a:p>
          <a:p>
            <a:pPr indent="446088">
              <a:buFont typeface="Wingdings" panose="05000000000000000000" pitchFamily="2" charset="2"/>
              <a:buChar char="ü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586321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21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28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and Objects</a:t>
            </a:r>
            <a:endParaRPr lang="en-IN"/>
          </a:p>
        </p:txBody>
      </p:sp>
      <p:grpSp>
        <p:nvGrpSpPr>
          <p:cNvPr id="4" name="Group 3"/>
          <p:cNvGrpSpPr/>
          <p:nvPr/>
        </p:nvGrpSpPr>
        <p:grpSpPr>
          <a:xfrm>
            <a:off x="454599" y="2832670"/>
            <a:ext cx="2743200" cy="1377666"/>
            <a:chOff x="413656" y="870856"/>
            <a:chExt cx="2743200" cy="1671093"/>
          </a:xfrm>
        </p:grpSpPr>
        <p:sp>
          <p:nvSpPr>
            <p:cNvPr id="5" name="Rectangle 4"/>
            <p:cNvSpPr/>
            <p:nvPr/>
          </p:nvSpPr>
          <p:spPr>
            <a:xfrm>
              <a:off x="413656" y="1248228"/>
              <a:ext cx="2743200" cy="1293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err="1">
                  <a:solidFill>
                    <a:schemeClr val="tx1"/>
                  </a:solidFill>
                </a:rPr>
                <a:t>Account_No</a:t>
              </a:r>
              <a:endParaRPr lang="en-US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1"/>
                  </a:solidFill>
                </a:rPr>
                <a:t>balance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err="1">
                  <a:solidFill>
                    <a:schemeClr val="tx1"/>
                  </a:solidFill>
                </a:rPr>
                <a:t>BankAccount</a:t>
              </a:r>
              <a:endParaRPr lang="en-US" sz="3200" b="1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279278" y="2254445"/>
            <a:ext cx="2183041" cy="5868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</a:rPr>
              <a:t>BankAccount: B1</a:t>
            </a:r>
            <a:endParaRPr lang="en-IN" b="1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79278" y="3276496"/>
            <a:ext cx="2183040" cy="5868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</a:rPr>
              <a:t>BankAccount: B</a:t>
            </a:r>
            <a:r>
              <a:rPr lang="en-US" b="1">
                <a:solidFill>
                  <a:schemeClr val="tx1"/>
                </a:solidFill>
              </a:rPr>
              <a:t>2</a:t>
            </a:r>
            <a:endParaRPr lang="en-IN" b="1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580435" y="1208586"/>
          <a:ext cx="2971108" cy="11379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971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</a:rPr>
                        <a:t>BankAccount: B1</a:t>
                      </a:r>
                      <a:endParaRPr lang="en-IN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err="1">
                          <a:solidFill>
                            <a:schemeClr val="tx1"/>
                          </a:solidFill>
                        </a:rPr>
                        <a:t>Account_No</a:t>
                      </a:r>
                      <a:r>
                        <a:rPr lang="en-US"/>
                        <a:t>: 1001123001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balance</a:t>
                      </a:r>
                      <a:r>
                        <a:rPr lang="en-US"/>
                        <a:t>: 1,00,000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08266" y="3188164"/>
          <a:ext cx="2915447" cy="1132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</a:rPr>
                        <a:t>BankAccount: B2</a:t>
                      </a:r>
                      <a:endParaRPr lang="en-IN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err="1">
                          <a:solidFill>
                            <a:schemeClr val="tx1"/>
                          </a:solidFill>
                        </a:rPr>
                        <a:t>Account_No</a:t>
                      </a:r>
                      <a:r>
                        <a:rPr lang="en-US"/>
                        <a:t>: 1001123002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balance</a:t>
                      </a:r>
                      <a:r>
                        <a:rPr lang="en-US"/>
                        <a:t>: 5,60,0000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 flipV="1">
            <a:off x="3197799" y="2547872"/>
            <a:ext cx="1081479" cy="112918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1"/>
          </p:cNvCxnSpPr>
          <p:nvPr/>
        </p:nvCxnSpPr>
        <p:spPr>
          <a:xfrm flipV="1">
            <a:off x="3197799" y="3569923"/>
            <a:ext cx="1081479" cy="10713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9" idx="1"/>
          </p:cNvCxnSpPr>
          <p:nvPr/>
        </p:nvCxnSpPr>
        <p:spPr>
          <a:xfrm flipV="1">
            <a:off x="6462319" y="1777546"/>
            <a:ext cx="1118116" cy="77032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0" idx="1"/>
          </p:cNvCxnSpPr>
          <p:nvPr/>
        </p:nvCxnSpPr>
        <p:spPr>
          <a:xfrm>
            <a:off x="6462318" y="3569923"/>
            <a:ext cx="1145948" cy="18466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98036" y="2352861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Class</a:t>
            </a:r>
            <a:endParaRPr lang="en-IN" sz="2400" b="1"/>
          </a:p>
        </p:txBody>
      </p:sp>
      <p:sp>
        <p:nvSpPr>
          <p:cNvPr id="22" name="TextBox 21"/>
          <p:cNvSpPr txBox="1"/>
          <p:nvPr/>
        </p:nvSpPr>
        <p:spPr>
          <a:xfrm>
            <a:off x="8313163" y="784738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Object 1</a:t>
            </a:r>
            <a:endParaRPr lang="en-IN" sz="24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13163" y="2704934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Object 2</a:t>
            </a:r>
            <a:endParaRPr lang="en-IN" sz="2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79278" y="4298547"/>
            <a:ext cx="2183040" cy="5868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</a:rPr>
              <a:t>BankAccount: </a:t>
            </a:r>
            <a:r>
              <a:rPr lang="en-US" b="1">
                <a:solidFill>
                  <a:schemeClr val="tx1"/>
                </a:solidFill>
              </a:rPr>
              <a:t>B3</a:t>
            </a:r>
            <a:endParaRPr lang="en-IN" b="1">
              <a:solidFill>
                <a:schemeClr val="tx1"/>
              </a:solidFill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7608266" y="5162662"/>
          <a:ext cx="2915447" cy="1137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BankAccount: B3</a:t>
                      </a:r>
                      <a:endParaRPr lang="en-IN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err="1"/>
                        <a:t>Account_No: 1001123003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balance: 10,000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0" name="Straight Arrow Connector 29"/>
          <p:cNvCxnSpPr>
            <a:stCxn id="5" idx="3"/>
            <a:endCxn id="28" idx="1"/>
          </p:cNvCxnSpPr>
          <p:nvPr/>
        </p:nvCxnSpPr>
        <p:spPr>
          <a:xfrm>
            <a:off x="3197799" y="3677058"/>
            <a:ext cx="1081479" cy="91491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3"/>
            <a:endCxn id="29" idx="1"/>
          </p:cNvCxnSpPr>
          <p:nvPr/>
        </p:nvCxnSpPr>
        <p:spPr>
          <a:xfrm>
            <a:off x="6462318" y="4591974"/>
            <a:ext cx="1145948" cy="113964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313163" y="4698668"/>
            <a:ext cx="120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3">
                    <a:lumMod val="75000"/>
                  </a:schemeClr>
                </a:solidFill>
              </a:rPr>
              <a:t>Object 3</a:t>
            </a:r>
            <a:endParaRPr lang="en-IN" sz="2400" b="1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187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dur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dur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dur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/>
      <p:bldP spid="22" grpId="0"/>
      <p:bldP spid="23" grpId="0"/>
      <p:bldP spid="28" grpId="0" animBg="1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and Objects</a:t>
            </a:r>
            <a:endParaRPr lang="en-IN"/>
          </a:p>
        </p:txBody>
      </p:sp>
      <p:grpSp>
        <p:nvGrpSpPr>
          <p:cNvPr id="4" name="Group 3"/>
          <p:cNvGrpSpPr/>
          <p:nvPr/>
        </p:nvGrpSpPr>
        <p:grpSpPr>
          <a:xfrm>
            <a:off x="145317" y="2330432"/>
            <a:ext cx="2743200" cy="1759304"/>
            <a:chOff x="413656" y="870856"/>
            <a:chExt cx="2743200" cy="1671093"/>
          </a:xfrm>
        </p:grpSpPr>
        <p:sp>
          <p:nvSpPr>
            <p:cNvPr id="5" name="Rectangle 4"/>
            <p:cNvSpPr/>
            <p:nvPr/>
          </p:nvSpPr>
          <p:spPr>
            <a:xfrm>
              <a:off x="413656" y="1248228"/>
              <a:ext cx="2743200" cy="1293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1"/>
                  </a:solidFill>
                </a:rPr>
                <a:t>Height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1"/>
                  </a:solidFill>
                </a:rPr>
                <a:t>Width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1"/>
                  </a:solidFill>
                </a:rPr>
                <a:t>Depth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Cube</a:t>
              </a:r>
              <a:endParaRPr lang="en-US" sz="3200" b="1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701054" y="1868767"/>
            <a:ext cx="2183041" cy="5868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Cube : C1</a:t>
            </a:r>
            <a:endParaRPr lang="en-IN" b="1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1054" y="2890818"/>
            <a:ext cx="2183040" cy="5868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Cube : C2</a:t>
            </a:r>
            <a:endParaRPr lang="en-IN" b="1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131784" y="1145783"/>
          <a:ext cx="2971108" cy="18796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971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Cube : C1</a:t>
                      </a:r>
                      <a:endParaRPr lang="en-IN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Name:C1</a:t>
                      </a:r>
                      <a:endParaRPr lang="en-IN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Height:20cm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Width:20cm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/>
                        <a:t>Depth:20cm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9168125" y="2674238"/>
          <a:ext cx="2915447" cy="18338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</a:rPr>
                        <a:t>Cube : C2</a:t>
                      </a:r>
                      <a:endParaRPr lang="en-IN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Name: C2</a:t>
                      </a:r>
                      <a:endParaRPr lang="en-IN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Height:5cm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r>
                        <a:rPr lang="en-US"/>
                        <a:t>Width:5cm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/>
                        <a:t>Depth:5cm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 flipV="1">
            <a:off x="2888517" y="2162194"/>
            <a:ext cx="812537" cy="124653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1"/>
          </p:cNvCxnSpPr>
          <p:nvPr/>
        </p:nvCxnSpPr>
        <p:spPr>
          <a:xfrm flipV="1">
            <a:off x="2888517" y="3184245"/>
            <a:ext cx="812537" cy="2244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9" idx="1"/>
          </p:cNvCxnSpPr>
          <p:nvPr/>
        </p:nvCxnSpPr>
        <p:spPr>
          <a:xfrm flipV="1">
            <a:off x="5884095" y="2085583"/>
            <a:ext cx="247689" cy="7661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0" idx="1"/>
          </p:cNvCxnSpPr>
          <p:nvPr/>
        </p:nvCxnSpPr>
        <p:spPr>
          <a:xfrm>
            <a:off x="5884094" y="3184245"/>
            <a:ext cx="3284031" cy="40693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88755" y="1868767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Class</a:t>
            </a:r>
            <a:endParaRPr lang="en-IN" sz="2400" b="1"/>
          </a:p>
        </p:txBody>
      </p:sp>
      <p:sp>
        <p:nvSpPr>
          <p:cNvPr id="22" name="TextBox 21"/>
          <p:cNvSpPr txBox="1"/>
          <p:nvPr/>
        </p:nvSpPr>
        <p:spPr>
          <a:xfrm>
            <a:off x="7044789" y="748546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Object 1</a:t>
            </a:r>
            <a:endParaRPr lang="en-IN" sz="24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873022" y="2322875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Object 2</a:t>
            </a:r>
            <a:endParaRPr lang="en-IN" sz="2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701054" y="3912869"/>
            <a:ext cx="2183040" cy="5868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Cube : C3</a:t>
            </a:r>
            <a:endParaRPr lang="en-IN" b="1">
              <a:solidFill>
                <a:schemeClr val="tx1"/>
              </a:solidFill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6841992" y="4571874"/>
          <a:ext cx="2915447" cy="187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Cube : C3</a:t>
                      </a:r>
                      <a:endParaRPr lang="en-IN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Name: C3</a:t>
                      </a:r>
                      <a:endParaRPr lang="en-IN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Height:10cm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/>
                        <a:t>Width:10cm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/>
                        <a:t>Depth:10cm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0" name="Straight Arrow Connector 29"/>
          <p:cNvCxnSpPr>
            <a:stCxn id="5" idx="3"/>
            <a:endCxn id="28" idx="1"/>
          </p:cNvCxnSpPr>
          <p:nvPr/>
        </p:nvCxnSpPr>
        <p:spPr>
          <a:xfrm>
            <a:off x="2888517" y="3408730"/>
            <a:ext cx="812537" cy="79756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3"/>
            <a:endCxn id="29" idx="1"/>
          </p:cNvCxnSpPr>
          <p:nvPr/>
        </p:nvCxnSpPr>
        <p:spPr>
          <a:xfrm>
            <a:off x="5884094" y="4206296"/>
            <a:ext cx="957898" cy="130537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46889" y="4107880"/>
            <a:ext cx="120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3">
                    <a:lumMod val="75000"/>
                  </a:schemeClr>
                </a:solidFill>
              </a:rPr>
              <a:t>Object 3</a:t>
            </a:r>
            <a:endParaRPr lang="en-IN" sz="2400" b="1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3297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dur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dur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dur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/>
      <p:bldP spid="22" grpId="0"/>
      <p:bldP spid="23" grpId="0"/>
      <p:bldP spid="28" grpId="0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Object &amp; Accessing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Cambria" pitchFamily="18" charset="0"/>
                <a:ea typeface="Cambria" pitchFamily="18" charset="0"/>
                <a:cs typeface="Courier New" pitchFamily="49" charset="0"/>
              </a:rPr>
              <a:t>new</a:t>
            </a:r>
            <a:r>
              <a:rPr lang="en-US"/>
              <a:t> keyword creates new object</a:t>
            </a:r>
          </a:p>
          <a:p>
            <a:r>
              <a:rPr lang="en-US"/>
              <a:t>Syntax:</a:t>
            </a:r>
          </a:p>
          <a:p>
            <a:pPr lvl="1">
              <a:buNone/>
            </a:pPr>
            <a:r>
              <a:rPr lang="en-US" sz="2400">
                <a:latin typeface="Cambria" pitchFamily="18" charset="0"/>
                <a:ea typeface="Cambria" pitchFamily="18" charset="0"/>
              </a:rPr>
              <a:t>	</a:t>
            </a:r>
            <a:r>
              <a:rPr lang="en-US" sz="2400" err="1">
                <a:latin typeface="Cambria" pitchFamily="18" charset="0"/>
                <a:ea typeface="Cambria" pitchFamily="18" charset="0"/>
                <a:cs typeface="Courier New" pitchFamily="49" charset="0"/>
              </a:rPr>
              <a:t>ClassName objName = </a:t>
            </a:r>
            <a:r>
              <a:rPr lang="en-US" sz="2400" b="1">
                <a:latin typeface="Cambria" pitchFamily="18" charset="0"/>
                <a:ea typeface="Cambria" pitchFamily="18" charset="0"/>
                <a:cs typeface="Courier New" pitchFamily="49" charset="0"/>
              </a:rPr>
              <a:t>new</a:t>
            </a:r>
            <a:r>
              <a:rPr lang="en-US" sz="2400">
                <a:latin typeface="Cambria" pitchFamily="18" charset="0"/>
                <a:ea typeface="Cambria" pitchFamily="18" charset="0"/>
                <a:cs typeface="Courier New" pitchFamily="49" charset="0"/>
              </a:rPr>
              <a:t> ClassName();</a:t>
            </a:r>
          </a:p>
          <a:p>
            <a:pPr lvl="1">
              <a:buNone/>
            </a:pPr>
            <a:r>
              <a:rPr lang="en-IN" sz="2400"/>
              <a:t>Example :</a:t>
            </a:r>
          </a:p>
          <a:p>
            <a:pPr lvl="1">
              <a:buNone/>
            </a:pPr>
            <a:r>
              <a:rPr lang="en-IN" sz="2400">
                <a:latin typeface="Cambria" pitchFamily="18" charset="0"/>
                <a:ea typeface="Cambria" pitchFamily="18" charset="0"/>
              </a:rPr>
              <a:t>	</a:t>
            </a:r>
            <a:r>
              <a:rPr lang="en-IN" sz="2400" err="1">
                <a:latin typeface="Cambria" pitchFamily="18" charset="0"/>
                <a:ea typeface="Cambria" pitchFamily="18" charset="0"/>
                <a:cs typeface="Courier New" pitchFamily="49" charset="0"/>
              </a:rPr>
              <a:t>SmartPhone iPhone = </a:t>
            </a:r>
            <a:r>
              <a:rPr lang="en-IN" sz="2400" b="1">
                <a:latin typeface="Cambria" pitchFamily="18" charset="0"/>
                <a:ea typeface="Cambria" pitchFamily="18" charset="0"/>
                <a:cs typeface="Courier New" pitchFamily="49" charset="0"/>
              </a:rPr>
              <a:t>new</a:t>
            </a:r>
            <a:r>
              <a:rPr lang="en-IN" sz="2400">
                <a:latin typeface="Cambria" pitchFamily="18" charset="0"/>
                <a:ea typeface="Cambria" pitchFamily="18" charset="0"/>
                <a:cs typeface="Courier New" pitchFamily="49" charset="0"/>
              </a:rPr>
              <a:t> SmartPhone();</a:t>
            </a:r>
            <a:endParaRPr lang="en-US" sz="2400">
              <a:latin typeface="Cambria" pitchFamily="18" charset="0"/>
              <a:ea typeface="Cambria" pitchFamily="18" charset="0"/>
              <a:cs typeface="Courier New" pitchFamily="49" charset="0"/>
            </a:endParaRPr>
          </a:p>
          <a:p>
            <a:r>
              <a:rPr lang="en-US"/>
              <a:t>Object variables and methods can be accessed using the </a:t>
            </a:r>
            <a:r>
              <a:rPr lang="en-US" b="1">
                <a:latin typeface="Cambria" pitchFamily="18" charset="0"/>
                <a:ea typeface="Cambria" pitchFamily="18" charset="0"/>
                <a:cs typeface="Courier New" pitchFamily="49" charset="0"/>
              </a:rPr>
              <a:t>dot (.)</a:t>
            </a:r>
            <a:r>
              <a:rPr lang="en-US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US"/>
              <a:t>operator</a:t>
            </a:r>
          </a:p>
          <a:p>
            <a:r>
              <a:rPr lang="en-US"/>
              <a:t>Example:</a:t>
            </a:r>
          </a:p>
          <a:p>
            <a:pPr lvl="1">
              <a:buNone/>
            </a:pPr>
            <a:r>
              <a:rPr lang="en-US" sz="2400" err="1">
                <a:latin typeface="Cambria" pitchFamily="18" charset="0"/>
                <a:ea typeface="Cambria" pitchFamily="18" charset="0"/>
                <a:cs typeface="Courier New" pitchFamily="49" charset="0"/>
              </a:rPr>
              <a:t>iPhone.storage = 8000;</a:t>
            </a:r>
          </a:p>
          <a:p>
            <a:pPr lvl="1">
              <a:buNone/>
            </a:pPr>
            <a:endParaRPr lang="en-US" sz="24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467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an Object</a:t>
            </a:r>
            <a:endParaRPr lang="en-IN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131180" y="4109479"/>
            <a:ext cx="11719444" cy="2344530"/>
          </a:xfrm>
        </p:spPr>
        <p:txBody>
          <a:bodyPr/>
          <a:lstStyle/>
          <a:p>
            <a:r>
              <a:rPr lang="en-US" b="1" dirty="0"/>
              <a:t>new </a:t>
            </a:r>
            <a:r>
              <a:rPr lang="en-US" dirty="0"/>
              <a:t>operator dynamically allocates memory for an object</a:t>
            </a:r>
          </a:p>
          <a:p>
            <a:r>
              <a:rPr lang="en-US" dirty="0"/>
              <a:t>Here, s1 is a variable of the class type.</a:t>
            </a:r>
          </a:p>
          <a:p>
            <a:r>
              <a:rPr lang="en-US" dirty="0"/>
              <a:t>The class name followed by parentheses specifies the constructor for the class.</a:t>
            </a:r>
          </a:p>
          <a:p>
            <a:r>
              <a:rPr lang="en-US" dirty="0"/>
              <a:t>It is important to understand that </a:t>
            </a:r>
            <a:r>
              <a:rPr lang="en-US" b="1" dirty="0"/>
              <a:t>new </a:t>
            </a:r>
            <a:r>
              <a:rPr lang="en-US" dirty="0"/>
              <a:t>allocates memory for an object during run </a:t>
            </a:r>
            <a:r>
              <a:rPr lang="en-IN" dirty="0"/>
              <a:t>time.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6121" y="1143000"/>
            <a:ext cx="7117840" cy="28776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class Square{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double height;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double width;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class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MyProg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public static void main(String[]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IN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120" y="852130"/>
            <a:ext cx="1638191" cy="290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MyProg.java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521968" y="2829337"/>
            <a:ext cx="4459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Consolas" panose="020B0609020204030204" pitchFamily="49" charset="0"/>
              </a:rPr>
              <a:t>Square s1; </a:t>
            </a:r>
            <a:r>
              <a:rPr lang="en-US" sz="1400">
                <a:latin typeface="Consolas" panose="020B0609020204030204" pitchFamily="49" charset="0"/>
              </a:rPr>
              <a:t>//declare reference to object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1968" y="3105514"/>
            <a:ext cx="4921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Consolas" panose="020B0609020204030204" pitchFamily="49" charset="0"/>
              </a:rPr>
              <a:t>s1= new Square();</a:t>
            </a:r>
            <a:r>
              <a:rPr lang="en-US" sz="1400">
                <a:latin typeface="Consolas" panose="020B0609020204030204" pitchFamily="49" charset="0"/>
              </a:rPr>
              <a:t>//</a:t>
            </a:r>
            <a:r>
              <a:rPr lang="en-IN" sz="1400">
                <a:latin typeface="Consolas" panose="020B0609020204030204" pitchFamily="49" charset="0"/>
              </a:rPr>
              <a:t>allocate a Square object</a:t>
            </a:r>
            <a:endParaRPr lang="en-US" sz="1400">
              <a:latin typeface="Consolas" panose="020B06090202040302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520518" y="2416878"/>
            <a:ext cx="1882588" cy="699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NULL</a:t>
            </a:r>
            <a:endParaRPr lang="en-IN" b="1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1347" y="258183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Consolas" panose="020B0609020204030204" pitchFamily="49" charset="0"/>
              </a:rPr>
              <a:t>s1</a:t>
            </a:r>
          </a:p>
        </p:txBody>
      </p:sp>
      <p:cxnSp>
        <p:nvCxnSpPr>
          <p:cNvPr id="16" name="Straight Arrow Connector 15"/>
          <p:cNvCxnSpPr>
            <a:stCxn id="15" idx="3"/>
            <a:endCxn id="14" idx="1"/>
          </p:cNvCxnSpPr>
          <p:nvPr/>
        </p:nvCxnSpPr>
        <p:spPr>
          <a:xfrm>
            <a:off x="8139287" y="2766501"/>
            <a:ext cx="138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759751" y="3686886"/>
            <a:ext cx="759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s1</a:t>
            </a:r>
          </a:p>
        </p:txBody>
      </p:sp>
      <p:cxnSp>
        <p:nvCxnSpPr>
          <p:cNvPr id="18" name="Straight Arrow Connector 17"/>
          <p:cNvCxnSpPr>
            <a:cxnSpLocks/>
            <a:stCxn id="17" idx="3"/>
          </p:cNvCxnSpPr>
          <p:nvPr/>
        </p:nvCxnSpPr>
        <p:spPr>
          <a:xfrm>
            <a:off x="8518823" y="3871552"/>
            <a:ext cx="10600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301906"/>
              </p:ext>
            </p:extLst>
          </p:nvPr>
        </p:nvGraphicFramePr>
        <p:xfrm>
          <a:off x="9659603" y="3278990"/>
          <a:ext cx="173814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7920317" y="1389545"/>
            <a:ext cx="3704433" cy="646331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r>
              <a:rPr lang="en-IN" b="1" i="1">
                <a:solidFill>
                  <a:srgbClr val="1D1D1E"/>
                </a:solidFill>
                <a:latin typeface="Palatino-Italic"/>
              </a:rPr>
              <a:t>An object reference is</a:t>
            </a:r>
          </a:p>
          <a:p>
            <a:r>
              <a:rPr lang="en-US" b="1" i="1">
                <a:solidFill>
                  <a:srgbClr val="1D1D1E"/>
                </a:solidFill>
                <a:latin typeface="Palatino-Italic"/>
              </a:rPr>
              <a:t>similar to a memory pointer.</a:t>
            </a:r>
            <a:endParaRPr lang="en-IN" b="1"/>
          </a:p>
        </p:txBody>
      </p:sp>
      <p:sp>
        <p:nvSpPr>
          <p:cNvPr id="21" name="Rectangle 20"/>
          <p:cNvSpPr/>
          <p:nvPr/>
        </p:nvSpPr>
        <p:spPr>
          <a:xfrm>
            <a:off x="8069480" y="2416878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reference </a:t>
            </a:r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8236312" y="3320578"/>
            <a:ext cx="15776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Allocates </a:t>
            </a:r>
          </a:p>
          <a:p>
            <a:r>
              <a:rPr lang="en-IN" dirty="0">
                <a:latin typeface="Consolas" panose="020B0609020204030204" pitchFamily="49" charset="0"/>
              </a:rPr>
              <a:t>Memory </a:t>
            </a:r>
          </a:p>
          <a:p>
            <a:r>
              <a:rPr lang="en-IN" dirty="0">
                <a:latin typeface="Consolas" panose="020B0609020204030204" pitchFamily="49" charset="0"/>
              </a:rPr>
              <a:t>at Runtime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2770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8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22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37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41" presetID="1" presetClass="entr" presetSubtype="0" dur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48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14" grpId="0" animBg="1"/>
      <p:bldP spid="15" grpId="0"/>
      <p:bldP spid="17" grpId="0"/>
      <p:bldP spid="20" grpId="0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WAP using class Person to display name and 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63444"/>
            <a:ext cx="7793620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 b="1" err="1">
                <a:latin typeface="Consolas" panose="020B0609020204030204" pitchFamily="49" charset="0"/>
              </a:rPr>
              <a:t>MyProgram</a:t>
            </a:r>
            <a:r>
              <a:rPr lang="en-IN">
                <a:latin typeface="Consolas" panose="020B0609020204030204" pitchFamily="49" charset="0"/>
              </a:rPr>
              <a:t> {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>
                <a:latin typeface="Consolas" panose="020B0609020204030204" pitchFamily="49" charset="0"/>
              </a:rPr>
              <a:t> main(String[] args) {                     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</a:t>
            </a:r>
            <a:r>
              <a:rPr lang="en-IN" b="1">
                <a:latin typeface="Consolas" panose="020B0609020204030204" pitchFamily="49" charset="0"/>
              </a:rPr>
              <a:t>Person p1= </a:t>
            </a:r>
            <a:r>
              <a:rPr lang="en-IN" b="1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>
                <a:latin typeface="Consolas" panose="020B0609020204030204" pitchFamily="49" charset="0"/>
              </a:rPr>
              <a:t> Person();    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b="1">
                <a:latin typeface="Consolas" panose="020B0609020204030204" pitchFamily="49" charset="0"/>
              </a:rPr>
              <a:t>  Person p2= </a:t>
            </a:r>
            <a:r>
              <a:rPr lang="en-IN" b="1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>
                <a:latin typeface="Consolas" panose="020B0609020204030204" pitchFamily="49" charset="0"/>
              </a:rPr>
              <a:t> Person();    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p1.name=</a:t>
            </a:r>
            <a:r>
              <a:rPr lang="en-IN">
                <a:solidFill>
                  <a:srgbClr val="00B050"/>
                </a:solidFill>
                <a:latin typeface="Consolas" panose="020B0609020204030204" pitchFamily="49" charset="0"/>
              </a:rPr>
              <a:t>"modi"</a:t>
            </a:r>
            <a:r>
              <a:rPr lang="en-IN">
                <a:latin typeface="Consolas" panose="020B0609020204030204" pitchFamily="49" charset="0"/>
              </a:rPr>
              <a:t>;    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p1.age=71;    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p2.name=</a:t>
            </a:r>
            <a:r>
              <a:rPr lang="en-IN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err="1">
                <a:solidFill>
                  <a:srgbClr val="00B050"/>
                </a:solidFill>
                <a:latin typeface="Consolas" panose="020B0609020204030204" pitchFamily="49" charset="0"/>
              </a:rPr>
              <a:t>bachchan</a:t>
            </a:r>
            <a:r>
              <a:rPr lang="en-IN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>
                <a:latin typeface="Consolas" panose="020B0609020204030204" pitchFamily="49" charset="0"/>
              </a:rPr>
              <a:t>;    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p2.age=80;    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System.out.println(</a:t>
            </a:r>
            <a:r>
              <a:rPr lang="en-IN">
                <a:solidFill>
                  <a:srgbClr val="00B050"/>
                </a:solidFill>
                <a:latin typeface="Consolas" panose="020B0609020204030204" pitchFamily="49" charset="0"/>
              </a:rPr>
              <a:t>"p1.name="</a:t>
            </a:r>
            <a:r>
              <a:rPr lang="en-IN">
                <a:latin typeface="Consolas" panose="020B0609020204030204" pitchFamily="49" charset="0"/>
              </a:rPr>
              <a:t>+p1.name);    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System.out.println(</a:t>
            </a:r>
            <a:r>
              <a:rPr lang="en-IN">
                <a:solidFill>
                  <a:srgbClr val="00B050"/>
                </a:solidFill>
                <a:latin typeface="Consolas" panose="020B0609020204030204" pitchFamily="49" charset="0"/>
              </a:rPr>
              <a:t>"p2.name="</a:t>
            </a:r>
            <a:r>
              <a:rPr lang="en-IN">
                <a:latin typeface="Consolas" panose="020B0609020204030204" pitchFamily="49" charset="0"/>
              </a:rPr>
              <a:t>+p2.name);    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System.out.println(</a:t>
            </a:r>
            <a:r>
              <a:rPr lang="en-IN">
                <a:solidFill>
                  <a:srgbClr val="00B050"/>
                </a:solidFill>
                <a:latin typeface="Consolas" panose="020B0609020204030204" pitchFamily="49" charset="0"/>
              </a:rPr>
              <a:t>"p1.age="</a:t>
            </a:r>
            <a:r>
              <a:rPr lang="en-IN">
                <a:latin typeface="Consolas" panose="020B0609020204030204" pitchFamily="49" charset="0"/>
              </a:rPr>
              <a:t>+p1.age);    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System.out.println(</a:t>
            </a:r>
            <a:r>
              <a:rPr lang="en-IN">
                <a:solidFill>
                  <a:srgbClr val="00B050"/>
                </a:solidFill>
                <a:latin typeface="Consolas" panose="020B0609020204030204" pitchFamily="49" charset="0"/>
              </a:rPr>
              <a:t>"p2.age="</a:t>
            </a:r>
            <a:r>
              <a:rPr lang="en-IN">
                <a:latin typeface="Consolas" panose="020B0609020204030204" pitchFamily="49" charset="0"/>
              </a:rPr>
              <a:t>+p2.age);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}</a:t>
            </a:r>
            <a:r>
              <a:rPr lang="en-IN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}</a:t>
            </a:r>
            <a:r>
              <a:rPr lang="en-IN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myProgram</a:t>
            </a:r>
          </a:p>
        </p:txBody>
      </p:sp>
      <p:sp>
        <p:nvSpPr>
          <p:cNvPr id="10" name="Content Placeholder 3"/>
          <p:cNvSpPr txBox="1"/>
          <p:nvPr/>
        </p:nvSpPr>
        <p:spPr>
          <a:xfrm>
            <a:off x="8134350" y="863444"/>
            <a:ext cx="375502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5"/>
            </a:pPr>
            <a:r>
              <a:rPr lang="en-US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>
                <a:latin typeface="Consolas" panose="020B0609020204030204" pitchFamily="49" charset="0"/>
              </a:rPr>
              <a:t> Person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5"/>
            </a:pPr>
            <a:r>
              <a:rPr lang="en-US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5"/>
            </a:pPr>
            <a:r>
              <a:rPr lang="en-US">
                <a:latin typeface="Consolas" panose="020B0609020204030204" pitchFamily="49" charset="0"/>
              </a:rPr>
              <a:t>	String name;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5"/>
            </a:pPr>
            <a:r>
              <a:rPr lang="en-US">
                <a:latin typeface="Consolas" panose="020B0609020204030204" pitchFamily="49" charset="0"/>
              </a:rPr>
              <a:t>	int age;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5"/>
            </a:pPr>
            <a:r>
              <a:rPr lang="en-US"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person</a:t>
            </a:r>
            <a:endParaRPr lang="en-IN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700015" y="4655895"/>
            <a:ext cx="3042667" cy="161374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p1.name=modi</a:t>
            </a:r>
          </a:p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p2.name=bachchan</a:t>
            </a:r>
          </a:p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p1.age=71</a:t>
            </a:r>
          </a:p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p2.age=80 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700014" y="4339060"/>
            <a:ext cx="941135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614107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76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79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3"/>
                            </p:stCondLst>
                            <p:childTnLst>
                              <p:par>
                                <p:cTn id="82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4"/>
                            </p:stCondLst>
                            <p:childTnLst>
                              <p:par>
                                <p:cTn id="85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"/>
                            </p:stCondLst>
                            <p:childTnLst>
                              <p:par>
                                <p:cTn id="88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WAP using class Person to display name and age with method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1" y="863444"/>
            <a:ext cx="510756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 b="1" err="1">
                <a:latin typeface="Consolas" panose="020B0609020204030204" pitchFamily="49" charset="0"/>
              </a:rPr>
              <a:t>MyProgram</a:t>
            </a:r>
            <a:r>
              <a:rPr lang="en-IN">
                <a:latin typeface="Consolas" panose="020B0609020204030204" pitchFamily="49" charset="0"/>
              </a:rPr>
              <a:t> {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>
                <a:latin typeface="Consolas" panose="020B0609020204030204" pitchFamily="49" charset="0"/>
              </a:rPr>
              <a:t>    	 	   main(String[] args){                     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</a:t>
            </a:r>
            <a:r>
              <a:rPr lang="en-IN" b="1">
                <a:latin typeface="Consolas" panose="020B0609020204030204" pitchFamily="49" charset="0"/>
              </a:rPr>
              <a:t>Person p1=</a:t>
            </a:r>
            <a:r>
              <a:rPr lang="en-IN" b="1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>
                <a:latin typeface="Consolas" panose="020B0609020204030204" pitchFamily="49" charset="0"/>
              </a:rPr>
              <a:t> Person();    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b="1">
                <a:latin typeface="Consolas" panose="020B0609020204030204" pitchFamily="49" charset="0"/>
              </a:rPr>
              <a:t>  Person p2=</a:t>
            </a:r>
            <a:r>
              <a:rPr lang="en-IN" b="1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>
                <a:latin typeface="Consolas" panose="020B0609020204030204" pitchFamily="49" charset="0"/>
              </a:rPr>
              <a:t> Person();    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p1.name=</a:t>
            </a:r>
            <a:r>
              <a:rPr lang="en-IN">
                <a:solidFill>
                  <a:srgbClr val="00B050"/>
                </a:solidFill>
                <a:latin typeface="Consolas" panose="020B0609020204030204" pitchFamily="49" charset="0"/>
              </a:rPr>
              <a:t>"modi"</a:t>
            </a:r>
            <a:r>
              <a:rPr lang="en-IN">
                <a:latin typeface="Consolas" panose="020B0609020204030204" pitchFamily="49" charset="0"/>
              </a:rPr>
              <a:t>;    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p1.age=71;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p2.name=</a:t>
            </a:r>
            <a:r>
              <a:rPr lang="en-IN">
                <a:solidFill>
                  <a:srgbClr val="00B050"/>
                </a:solidFill>
                <a:latin typeface="Consolas" panose="020B0609020204030204" pitchFamily="49" charset="0"/>
              </a:rPr>
              <a:t>"bachchan"</a:t>
            </a:r>
            <a:r>
              <a:rPr lang="en-IN">
                <a:latin typeface="Consolas" panose="020B0609020204030204" pitchFamily="49" charset="0"/>
              </a:rPr>
              <a:t>;    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p2.age=80;    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</a:t>
            </a:r>
            <a:r>
              <a:rPr lang="en-IN" b="1">
                <a:latin typeface="Consolas" panose="020B0609020204030204" pitchFamily="49" charset="0"/>
              </a:rPr>
              <a:t>p1.displayName();    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b="1">
                <a:latin typeface="Consolas" panose="020B0609020204030204" pitchFamily="49" charset="0"/>
              </a:rPr>
              <a:t>  p2.displayName();    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b="1">
                <a:latin typeface="Consolas" panose="020B0609020204030204" pitchFamily="49" charset="0"/>
              </a:rPr>
              <a:t>  p1.displayAge();    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b="1">
                <a:latin typeface="Consolas" panose="020B0609020204030204" pitchFamily="49" charset="0"/>
              </a:rPr>
              <a:t>  p2.displayAge();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} </a:t>
            </a:r>
            <a:r>
              <a:rPr lang="en-IN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} </a:t>
            </a:r>
            <a:r>
              <a:rPr lang="en-IN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myProgram</a:t>
            </a:r>
          </a:p>
        </p:txBody>
      </p:sp>
      <p:sp>
        <p:nvSpPr>
          <p:cNvPr id="10" name="Content Placeholder 3"/>
          <p:cNvSpPr txBox="1"/>
          <p:nvPr/>
        </p:nvSpPr>
        <p:spPr>
          <a:xfrm>
            <a:off x="5693780" y="863444"/>
            <a:ext cx="6498220" cy="4720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5"/>
            </a:pPr>
            <a:r>
              <a:rPr lang="en-US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>
                <a:latin typeface="Consolas" panose="020B0609020204030204" pitchFamily="49" charset="0"/>
              </a:rPr>
              <a:t> </a:t>
            </a:r>
            <a:r>
              <a:rPr lang="en-US" b="1">
                <a:latin typeface="Consolas" panose="020B0609020204030204" pitchFamily="49" charset="0"/>
              </a:rPr>
              <a:t>Person</a:t>
            </a:r>
            <a:r>
              <a:rPr lang="en-US">
                <a:latin typeface="Consolas" panose="020B0609020204030204" pitchFamily="49" charset="0"/>
              </a:rPr>
              <a:t>{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5"/>
            </a:pPr>
            <a:r>
              <a:rPr lang="en-US">
                <a:latin typeface="Consolas" panose="020B0609020204030204" pitchFamily="49" charset="0"/>
              </a:rPr>
              <a:t>	String name;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5"/>
            </a:pPr>
            <a:r>
              <a:rPr lang="en-US">
                <a:latin typeface="Consolas" panose="020B0609020204030204" pitchFamily="49" charset="0"/>
              </a:rPr>
              <a:t>	int age;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5"/>
            </a:pPr>
            <a:r>
              <a:rPr lang="en-US">
                <a:latin typeface="Consolas" panose="020B0609020204030204" pitchFamily="49" charset="0"/>
              </a:rPr>
              <a:t>public void </a:t>
            </a:r>
            <a:r>
              <a:rPr lang="en-US" b="1" err="1">
                <a:latin typeface="Consolas" panose="020B0609020204030204" pitchFamily="49" charset="0"/>
              </a:rPr>
              <a:t>displayName</a:t>
            </a:r>
            <a:r>
              <a:rPr lang="en-US" b="1">
                <a:latin typeface="Consolas" panose="020B0609020204030204" pitchFamily="49" charset="0"/>
              </a:rPr>
              <a:t>()</a:t>
            </a:r>
            <a:r>
              <a:rPr lang="en-US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5"/>
            </a:pPr>
            <a:r>
              <a:rPr lang="en-US">
                <a:latin typeface="Consolas" panose="020B0609020204030204" pitchFamily="49" charset="0"/>
              </a:rPr>
              <a:t> System.out.println(</a:t>
            </a:r>
            <a:r>
              <a:rPr lang="en-US">
                <a:solidFill>
                  <a:srgbClr val="00B050"/>
                </a:solidFill>
                <a:latin typeface="Consolas" panose="020B0609020204030204" pitchFamily="49" charset="0"/>
              </a:rPr>
              <a:t>"name="</a:t>
            </a:r>
            <a:r>
              <a:rPr lang="en-US">
                <a:latin typeface="Consolas" panose="020B0609020204030204" pitchFamily="49" charset="0"/>
              </a:rPr>
              <a:t>+name);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5"/>
            </a:pPr>
            <a:r>
              <a:rPr lang="en-US">
                <a:latin typeface="Consolas" panose="020B0609020204030204" pitchFamily="49" charset="0"/>
              </a:rPr>
              <a:t> }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5"/>
            </a:pPr>
            <a:r>
              <a:rPr lang="en-US">
                <a:latin typeface="Consolas" panose="020B0609020204030204" pitchFamily="49" charset="0"/>
              </a:rPr>
              <a:t>public void </a:t>
            </a:r>
            <a:r>
              <a:rPr lang="en-US" b="1" err="1">
                <a:latin typeface="Consolas" panose="020B0609020204030204" pitchFamily="49" charset="0"/>
              </a:rPr>
              <a:t>displayAge()</a:t>
            </a:r>
            <a:r>
              <a:rPr lang="en-US">
                <a:latin typeface="Consolas" panose="020B0609020204030204" pitchFamily="49" charset="0"/>
              </a:rPr>
              <a:t>{         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5"/>
            </a:pPr>
            <a:r>
              <a:rPr lang="en-US">
                <a:latin typeface="Consolas" panose="020B0609020204030204" pitchFamily="49" charset="0"/>
              </a:rPr>
              <a:t>  System.out.println(</a:t>
            </a:r>
            <a:r>
              <a:rPr lang="en-US">
                <a:solidFill>
                  <a:srgbClr val="00B050"/>
                </a:solidFill>
                <a:latin typeface="Consolas" panose="020B0609020204030204" pitchFamily="49" charset="0"/>
              </a:rPr>
              <a:t>"age="</a:t>
            </a:r>
            <a:r>
              <a:rPr lang="en-US">
                <a:latin typeface="Consolas" panose="020B0609020204030204" pitchFamily="49" charset="0"/>
              </a:rPr>
              <a:t>+age);      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5"/>
            </a:pPr>
            <a:r>
              <a:rPr lang="en-US">
                <a:latin typeface="Consolas" panose="020B0609020204030204" pitchFamily="49" charset="0"/>
              </a:rPr>
              <a:t> }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5"/>
            </a:pPr>
            <a:r>
              <a:rPr lang="en-US"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person</a:t>
            </a:r>
            <a:endParaRPr lang="en-IN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149333" y="4892859"/>
            <a:ext cx="3042667" cy="1686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name=modi</a:t>
            </a:r>
          </a:p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name=bachchan</a:t>
            </a:r>
          </a:p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age=71</a:t>
            </a:r>
          </a:p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age=80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149332" y="4563675"/>
            <a:ext cx="1068865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676503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04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107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3"/>
                            </p:stCondLst>
                            <p:childTnLst>
                              <p:par>
                                <p:cTn id="110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4"/>
                            </p:stCondLst>
                            <p:childTnLst>
                              <p:par>
                                <p:cTn id="113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5"/>
                            </p:stCondLst>
                            <p:childTnLst>
                              <p:par>
                                <p:cTn id="116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WAP using class Rectangle and calculate area using method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1" y="872322"/>
            <a:ext cx="724116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>
                <a:latin typeface="Consolas" panose="020B0609020204030204" pitchFamily="49" charset="0"/>
              </a:rPr>
              <a:t> java.util.*;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 err="1">
                <a:latin typeface="Consolas" panose="020B0609020204030204" pitchFamily="49" charset="0"/>
              </a:rPr>
              <a:t>MyProgram {    </a:t>
            </a:r>
            <a:endParaRPr lang="en-IN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>
                <a:latin typeface="Consolas" panose="020B0609020204030204" pitchFamily="49" charset="0"/>
              </a:rPr>
              <a:t>main(String[] args){    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Rectangle r1=</a:t>
            </a: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>
                <a:latin typeface="Consolas" panose="020B0609020204030204" pitchFamily="49" charset="0"/>
              </a:rPr>
              <a:t> Rectangle();    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Scanner </a:t>
            </a:r>
            <a:r>
              <a:rPr lang="en-IN" err="1">
                <a:latin typeface="Consolas" panose="020B0609020204030204" pitchFamily="49" charset="0"/>
              </a:rPr>
              <a:t>sc=</a:t>
            </a: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>
                <a:latin typeface="Consolas" panose="020B0609020204030204" pitchFamily="49" charset="0"/>
              </a:rPr>
              <a:t> Scanner(System.in);    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System.out.print(</a:t>
            </a:r>
            <a:r>
              <a:rPr lang="en-IN">
                <a:solidFill>
                  <a:srgbClr val="00B050"/>
                </a:solidFill>
                <a:latin typeface="Consolas" panose="020B0609020204030204" pitchFamily="49" charset="0"/>
              </a:rPr>
              <a:t>"enter height:"</a:t>
            </a:r>
            <a:r>
              <a:rPr lang="en-IN">
                <a:latin typeface="Consolas" panose="020B0609020204030204" pitchFamily="49" charset="0"/>
              </a:rPr>
              <a:t>);    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r1.height=sc.nextFloat();    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System.out.print(</a:t>
            </a:r>
            <a:r>
              <a:rPr lang="en-IN">
                <a:solidFill>
                  <a:srgbClr val="00B050"/>
                </a:solidFill>
                <a:latin typeface="Consolas" panose="020B0609020204030204" pitchFamily="49" charset="0"/>
              </a:rPr>
              <a:t>"enter width:"</a:t>
            </a:r>
            <a:r>
              <a:rPr lang="en-IN">
                <a:latin typeface="Consolas" panose="020B0609020204030204" pitchFamily="49" charset="0"/>
              </a:rPr>
              <a:t>);    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r1.width=sc.nextFloat();    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</a:t>
            </a:r>
            <a:r>
              <a:rPr lang="en-IN" b="1">
                <a:latin typeface="Consolas" panose="020B0609020204030204" pitchFamily="49" charset="0"/>
              </a:rPr>
              <a:t>r1.calArea();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} </a:t>
            </a:r>
            <a:r>
              <a:rPr lang="en-IN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}</a:t>
            </a:r>
            <a:r>
              <a:rPr lang="en-IN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myProgram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endParaRPr lang="en-IN">
              <a:latin typeface="Consolas" panose="020B0609020204030204" pitchFamily="49" charset="0"/>
            </a:endParaRPr>
          </a:p>
        </p:txBody>
      </p:sp>
      <p:sp>
        <p:nvSpPr>
          <p:cNvPr id="9" name="Content Placeholder 3"/>
          <p:cNvSpPr txBox="1"/>
          <p:nvPr/>
        </p:nvSpPr>
        <p:spPr>
          <a:xfrm>
            <a:off x="7543800" y="863443"/>
            <a:ext cx="438150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3"/>
            </a:pP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>
                <a:latin typeface="Consolas" panose="020B0609020204030204" pitchFamily="49" charset="0"/>
              </a:rPr>
              <a:t> Rectangle{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3"/>
            </a:pPr>
            <a:r>
              <a:rPr lang="en-IN">
                <a:latin typeface="Consolas" panose="020B0609020204030204" pitchFamily="49" charset="0"/>
              </a:rPr>
              <a:t>float height;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3"/>
            </a:pPr>
            <a:r>
              <a:rPr lang="en-IN">
                <a:latin typeface="Consolas" panose="020B0609020204030204" pitchFamily="49" charset="0"/>
              </a:rPr>
              <a:t>float width;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3"/>
            </a:pPr>
            <a:r>
              <a:rPr lang="en-IN">
                <a:latin typeface="Consolas" panose="020B0609020204030204" pitchFamily="49" charset="0"/>
              </a:rPr>
              <a:t>public void </a:t>
            </a:r>
            <a:r>
              <a:rPr lang="en-IN" b="1" err="1">
                <a:latin typeface="Consolas" panose="020B0609020204030204" pitchFamily="49" charset="0"/>
              </a:rPr>
              <a:t>calArea() </a:t>
            </a:r>
            <a:r>
              <a:rPr lang="en-IN">
                <a:latin typeface="Consolas" panose="020B0609020204030204" pitchFamily="49" charset="0"/>
              </a:rPr>
              <a:t>{    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3"/>
            </a:pPr>
            <a:r>
              <a:rPr lang="en-IN" err="1">
                <a:latin typeface="Consolas" panose="020B0609020204030204" pitchFamily="49" charset="0"/>
              </a:rPr>
              <a:t>System.out.println( </a:t>
            </a:r>
            <a:r>
              <a:rPr lang="en-IN">
                <a:solidFill>
                  <a:srgbClr val="00B050"/>
                </a:solidFill>
                <a:latin typeface="Consolas" panose="020B0609020204030204" pitchFamily="49" charset="0"/>
              </a:rPr>
              <a:t>"Area="</a:t>
            </a:r>
            <a:r>
              <a:rPr lang="en-IN">
                <a:latin typeface="Consolas" panose="020B0609020204030204" pitchFamily="49" charset="0"/>
              </a:rPr>
              <a:t>+</a:t>
            </a:r>
            <a:r>
              <a:rPr lang="en-IN" b="1">
                <a:latin typeface="Consolas" panose="020B0609020204030204" pitchFamily="49" charset="0"/>
              </a:rPr>
              <a:t>height*width</a:t>
            </a:r>
            <a:r>
              <a:rPr lang="en-IN">
                <a:latin typeface="Consolas" panose="020B0609020204030204" pitchFamily="49" charset="0"/>
              </a:rPr>
              <a:t>);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3"/>
            </a:pPr>
            <a:r>
              <a:rPr lang="en-IN">
                <a:latin typeface="Consolas" panose="020B0609020204030204" pitchFamily="49" charset="0"/>
              </a:rPr>
              <a:t> } </a:t>
            </a:r>
            <a:r>
              <a:rPr lang="en-IN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//calArea()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3"/>
            </a:pPr>
            <a:r>
              <a:rPr lang="en-IN">
                <a:latin typeface="Consolas" panose="020B0609020204030204" pitchFamily="49" charset="0"/>
              </a:rPr>
              <a:t>} </a:t>
            </a:r>
            <a:r>
              <a:rPr lang="en-IN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362951" y="4892859"/>
            <a:ext cx="3829050" cy="1686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enter height:30.55</a:t>
            </a:r>
          </a:p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enter width:20.44</a:t>
            </a:r>
          </a:p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Area=624.442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362950" y="4563675"/>
            <a:ext cx="896459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269642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4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87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3"/>
                            </p:stCondLst>
                            <p:childTnLst>
                              <p:par>
                                <p:cTn id="90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4"/>
                            </p:stCondLst>
                            <p:childTnLst>
                              <p:par>
                                <p:cTn id="93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WAP using class Rectangle and calculate area with Return value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1" y="863444"/>
            <a:ext cx="724116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>
                <a:latin typeface="Consolas" panose="020B0609020204030204" pitchFamily="49" charset="0"/>
              </a:rPr>
              <a:t> java.util.*;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 err="1">
                <a:latin typeface="Consolas" panose="020B0609020204030204" pitchFamily="49" charset="0"/>
              </a:rPr>
              <a:t>MyProgram {    </a:t>
            </a:r>
            <a:endParaRPr lang="en-IN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>
                <a:latin typeface="Consolas" panose="020B0609020204030204" pitchFamily="49" charset="0"/>
              </a:rPr>
              <a:t>main(String[] args){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float area;    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Rectangle r1=</a:t>
            </a: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>
                <a:latin typeface="Consolas" panose="020B0609020204030204" pitchFamily="49" charset="0"/>
              </a:rPr>
              <a:t> Rectangle();    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Scanner </a:t>
            </a:r>
            <a:r>
              <a:rPr lang="en-IN" err="1">
                <a:latin typeface="Consolas" panose="020B0609020204030204" pitchFamily="49" charset="0"/>
              </a:rPr>
              <a:t>sc=</a:t>
            </a: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>
                <a:latin typeface="Consolas" panose="020B0609020204030204" pitchFamily="49" charset="0"/>
              </a:rPr>
              <a:t> Scanner(System.in);    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System.out.print(</a:t>
            </a:r>
            <a:r>
              <a:rPr lang="en-IN">
                <a:solidFill>
                  <a:srgbClr val="00B050"/>
                </a:solidFill>
                <a:latin typeface="Consolas" panose="020B0609020204030204" pitchFamily="49" charset="0"/>
              </a:rPr>
              <a:t>"enter height:"</a:t>
            </a:r>
            <a:r>
              <a:rPr lang="en-IN">
                <a:latin typeface="Consolas" panose="020B0609020204030204" pitchFamily="49" charset="0"/>
              </a:rPr>
              <a:t>);    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r1.height=sc.nextFloat();    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System.out.print(</a:t>
            </a:r>
            <a:r>
              <a:rPr lang="en-IN">
                <a:solidFill>
                  <a:srgbClr val="00B050"/>
                </a:solidFill>
                <a:latin typeface="Consolas" panose="020B0609020204030204" pitchFamily="49" charset="0"/>
              </a:rPr>
              <a:t>"enter width:"</a:t>
            </a:r>
            <a:r>
              <a:rPr lang="en-IN">
                <a:latin typeface="Consolas" panose="020B0609020204030204" pitchFamily="49" charset="0"/>
              </a:rPr>
              <a:t>);    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r1.width=sc.nextFloat();    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</a:t>
            </a:r>
            <a:r>
              <a:rPr lang="en-IN" b="1">
                <a:latin typeface="Consolas" panose="020B0609020204030204" pitchFamily="49" charset="0"/>
              </a:rPr>
              <a:t>area=r1.calArea();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b="1">
                <a:latin typeface="Consolas" panose="020B0609020204030204" pitchFamily="49" charset="0"/>
              </a:rPr>
              <a:t>  System.out.println(“Area="+area);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}//main()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}//class myProgram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endParaRPr lang="en-IN">
              <a:latin typeface="Consolas" panose="020B0609020204030204" pitchFamily="49" charset="0"/>
            </a:endParaRPr>
          </a:p>
        </p:txBody>
      </p:sp>
      <p:sp>
        <p:nvSpPr>
          <p:cNvPr id="9" name="Content Placeholder 3"/>
          <p:cNvSpPr txBox="1"/>
          <p:nvPr/>
        </p:nvSpPr>
        <p:spPr>
          <a:xfrm>
            <a:off x="7543800" y="863443"/>
            <a:ext cx="464820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5"/>
            </a:pP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>
                <a:latin typeface="Consolas" panose="020B0609020204030204" pitchFamily="49" charset="0"/>
              </a:rPr>
              <a:t> Rectangle{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5"/>
            </a:pPr>
            <a:r>
              <a:rPr lang="en-IN">
                <a:latin typeface="Consolas" panose="020B0609020204030204" pitchFamily="49" charset="0"/>
              </a:rPr>
              <a:t>float height;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5"/>
            </a:pPr>
            <a:r>
              <a:rPr lang="en-IN">
                <a:latin typeface="Consolas" panose="020B0609020204030204" pitchFamily="49" charset="0"/>
              </a:rPr>
              <a:t>float width;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5"/>
            </a:pPr>
            <a:r>
              <a:rPr lang="en-US">
                <a:latin typeface="Consolas" panose="020B0609020204030204" pitchFamily="49" charset="0"/>
              </a:rPr>
              <a:t>public </a:t>
            </a:r>
            <a:r>
              <a:rPr lang="en-US" b="1">
                <a:latin typeface="Consolas" panose="020B0609020204030204" pitchFamily="49" charset="0"/>
              </a:rPr>
              <a:t>float</a:t>
            </a:r>
            <a:r>
              <a:rPr lang="en-US">
                <a:latin typeface="Consolas" panose="020B0609020204030204" pitchFamily="49" charset="0"/>
              </a:rPr>
              <a:t> calArea() {    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5"/>
            </a:pPr>
            <a:r>
              <a:rPr lang="en-US">
                <a:latin typeface="Consolas" panose="020B0609020204030204" pitchFamily="49" charset="0"/>
              </a:rPr>
              <a:t>	</a:t>
            </a:r>
            <a:r>
              <a:rPr lang="en-US" b="1">
                <a:latin typeface="Consolas" panose="020B0609020204030204" pitchFamily="49" charset="0"/>
              </a:rPr>
              <a:t>return height*width;</a:t>
            </a:r>
            <a:r>
              <a:rPr lang="en-IN">
                <a:latin typeface="Consolas" panose="020B0609020204030204" pitchFamily="49" charset="0"/>
              </a:rPr>
              <a:t>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5"/>
            </a:pPr>
            <a:r>
              <a:rPr lang="en-IN">
                <a:latin typeface="Consolas" panose="020B0609020204030204" pitchFamily="49" charset="0"/>
              </a:rPr>
              <a:t> }//calArea()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5"/>
            </a:pPr>
            <a:r>
              <a:rPr lang="en-IN">
                <a:latin typeface="Consolas" panose="020B0609020204030204" pitchFamily="49" charset="0"/>
              </a:rPr>
              <a:t>}//class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362951" y="4892859"/>
            <a:ext cx="3829050" cy="1686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enter height:30.55</a:t>
            </a:r>
          </a:p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enter width:20.44</a:t>
            </a:r>
          </a:p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Area=624.442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362950" y="4563675"/>
            <a:ext cx="949725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5598938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92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95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3"/>
                            </p:stCondLst>
                            <p:childTnLst>
                              <p:par>
                                <p:cTn id="98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4"/>
                            </p:stCondLst>
                            <p:childTnLst>
                              <p:par>
                                <p:cTn id="101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WAP using class Cube and calculate area using method with parameter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1" y="863444"/>
            <a:ext cx="626961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>
                <a:latin typeface="Consolas" panose="020B0609020204030204" pitchFamily="49" charset="0"/>
              </a:rPr>
              <a:t> java.util.*;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>
                <a:latin typeface="Consolas" panose="020B0609020204030204" pitchFamily="49" charset="0"/>
              </a:rPr>
              <a:t> MyProgramCube {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>
                <a:latin typeface="Consolas" panose="020B0609020204030204" pitchFamily="49" charset="0"/>
              </a:rPr>
              <a:t>main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			(String[] args){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float area;   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Cube c1= </a:t>
            </a: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>
                <a:latin typeface="Consolas" panose="020B0609020204030204" pitchFamily="49" charset="0"/>
              </a:rPr>
              <a:t> Cube();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</a:t>
            </a:r>
            <a:r>
              <a:rPr lang="en-IN" b="1">
                <a:latin typeface="Consolas" panose="020B0609020204030204" pitchFamily="49" charset="0"/>
              </a:rPr>
              <a:t>area=c1.calArea(</a:t>
            </a:r>
            <a:r>
              <a:rPr lang="en-IN" b="1">
                <a:solidFill>
                  <a:srgbClr val="3333CC"/>
                </a:solidFill>
                <a:latin typeface="Consolas" panose="020B0609020204030204" pitchFamily="49" charset="0"/>
              </a:rPr>
              <a:t>10,10,10</a:t>
            </a:r>
            <a:r>
              <a:rPr lang="en-IN">
                <a:latin typeface="Consolas" panose="020B0609020204030204" pitchFamily="49" charset="0"/>
              </a:rPr>
              <a:t>);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err="1">
                <a:latin typeface="Consolas" panose="020B0609020204030204" pitchFamily="49" charset="0"/>
              </a:rPr>
              <a:t>System.out.println</a:t>
            </a:r>
            <a:r>
              <a:rPr lang="en-IN">
                <a:latin typeface="Consolas" panose="020B0609020204030204" pitchFamily="49" charset="0"/>
              </a:rPr>
              <a:t>(</a:t>
            </a:r>
            <a:r>
              <a:rPr lang="en-IN">
                <a:solidFill>
                  <a:srgbClr val="008000"/>
                </a:solidFill>
                <a:latin typeface="Consolas" panose="020B0609020204030204" pitchFamily="49" charset="0"/>
              </a:rPr>
              <a:t>"area="</a:t>
            </a:r>
            <a:r>
              <a:rPr lang="en-IN">
                <a:latin typeface="Consolas" panose="020B0609020204030204" pitchFamily="49" charset="0"/>
              </a:rPr>
              <a:t>+area);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}//main()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}//class myProgram</a:t>
            </a:r>
          </a:p>
        </p:txBody>
      </p:sp>
      <p:sp>
        <p:nvSpPr>
          <p:cNvPr id="9" name="Content Placeholder 3"/>
          <p:cNvSpPr txBox="1"/>
          <p:nvPr/>
        </p:nvSpPr>
        <p:spPr>
          <a:xfrm>
            <a:off x="6508376" y="863443"/>
            <a:ext cx="5683624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1"/>
            </a:pP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>
                <a:latin typeface="Consolas" panose="020B0609020204030204" pitchFamily="49" charset="0"/>
              </a:rPr>
              <a:t> Cube{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1"/>
            </a:pPr>
            <a:r>
              <a:rPr lang="en-IN">
                <a:latin typeface="Consolas" panose="020B0609020204030204" pitchFamily="49" charset="0"/>
              </a:rPr>
              <a:t>float height;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1"/>
            </a:pPr>
            <a:r>
              <a:rPr lang="en-IN">
                <a:latin typeface="Consolas" panose="020B0609020204030204" pitchFamily="49" charset="0"/>
              </a:rPr>
              <a:t>float width;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1"/>
            </a:pPr>
            <a:r>
              <a:rPr lang="en-IN">
                <a:latin typeface="Consolas" panose="020B0609020204030204" pitchFamily="49" charset="0"/>
              </a:rPr>
              <a:t>float depth;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1"/>
            </a:pPr>
            <a:r>
              <a:rPr lang="en-IN">
                <a:latin typeface="Consolas" panose="020B0609020204030204" pitchFamily="49" charset="0"/>
              </a:rPr>
              <a:t>float </a:t>
            </a:r>
            <a:r>
              <a:rPr lang="en-IN" b="1" err="1">
                <a:latin typeface="Consolas" panose="020B0609020204030204" pitchFamily="49" charset="0"/>
              </a:rPr>
              <a:t>calArea(float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h</a:t>
            </a:r>
            <a:r>
              <a:rPr lang="en-IN">
                <a:latin typeface="Consolas" panose="020B0609020204030204" pitchFamily="49" charset="0"/>
              </a:rPr>
              <a:t>, float 				     </a:t>
            </a: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w</a:t>
            </a:r>
            <a:r>
              <a:rPr lang="en-IN">
                <a:latin typeface="Consolas" panose="020B0609020204030204" pitchFamily="49" charset="0"/>
              </a:rPr>
              <a:t>, float </a:t>
            </a: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d</a:t>
            </a:r>
            <a:r>
              <a:rPr lang="en-IN">
                <a:latin typeface="Consolas" panose="020B0609020204030204" pitchFamily="49" charset="0"/>
              </a:rPr>
              <a:t>)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1"/>
            </a:pPr>
            <a:r>
              <a:rPr lang="en-IN">
                <a:latin typeface="Consolas" panose="020B0609020204030204" pitchFamily="49" charset="0"/>
              </a:rPr>
              <a:t>{   height=h;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1"/>
            </a:pPr>
            <a:r>
              <a:rPr lang="en-IN">
                <a:latin typeface="Consolas" panose="020B0609020204030204" pitchFamily="49" charset="0"/>
              </a:rPr>
              <a:t>    width=w;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1"/>
            </a:pPr>
            <a:r>
              <a:rPr lang="en-IN">
                <a:latin typeface="Consolas" panose="020B0609020204030204" pitchFamily="49" charset="0"/>
              </a:rPr>
              <a:t>    depth=d;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1"/>
            </a:pPr>
            <a:r>
              <a:rPr lang="en-IN">
                <a:latin typeface="Consolas" panose="020B0609020204030204" pitchFamily="49" charset="0"/>
              </a:rPr>
              <a:t>	</a:t>
            </a: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IN">
                <a:latin typeface="Consolas" panose="020B0609020204030204" pitchFamily="49" charset="0"/>
              </a:rPr>
              <a:t> height*width*depth;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1"/>
            </a:pPr>
            <a:r>
              <a:rPr lang="en-IN">
                <a:latin typeface="Consolas" panose="020B0609020204030204" pitchFamily="49" charset="0"/>
              </a:rPr>
              <a:t> }//calArea()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1"/>
            </a:pPr>
            <a:r>
              <a:rPr lang="en-IN">
                <a:latin typeface="Consolas" panose="020B0609020204030204" pitchFamily="49" charset="0"/>
              </a:rPr>
              <a:t>}//class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267822" y="5990536"/>
            <a:ext cx="2892237" cy="463472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area=1000.0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267822" y="5661352"/>
            <a:ext cx="108158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" name="Cube 5"/>
          <p:cNvSpPr/>
          <p:nvPr/>
        </p:nvSpPr>
        <p:spPr>
          <a:xfrm>
            <a:off x="4676101" y="5513388"/>
            <a:ext cx="654925" cy="6251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915856" y="5317782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10</a:t>
            </a:r>
            <a:endParaRPr lang="en-IN" sz="1100"/>
          </a:p>
        </p:txBody>
      </p:sp>
      <p:sp>
        <p:nvSpPr>
          <p:cNvPr id="13" name="TextBox 12"/>
          <p:cNvSpPr txBox="1"/>
          <p:nvPr/>
        </p:nvSpPr>
        <p:spPr>
          <a:xfrm rot="2669535">
            <a:off x="4496787" y="5382582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10</a:t>
            </a:r>
            <a:endParaRPr lang="en-IN" sz="1100"/>
          </a:p>
        </p:txBody>
      </p:sp>
      <p:sp>
        <p:nvSpPr>
          <p:cNvPr id="14" name="TextBox 13"/>
          <p:cNvSpPr txBox="1"/>
          <p:nvPr/>
        </p:nvSpPr>
        <p:spPr>
          <a:xfrm>
            <a:off x="4299789" y="5794436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10</a:t>
            </a:r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32879612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92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  <p:bldP spid="6" grpId="0" animBg="1"/>
      <p:bldP spid="7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WAP using class Cube and calculate area of two objects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63444"/>
            <a:ext cx="626961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>
                <a:latin typeface="Consolas" panose="020B0609020204030204" pitchFamily="49" charset="0"/>
              </a:rPr>
              <a:t> java.util.*;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 b="1" err="1">
                <a:latin typeface="Consolas" panose="020B0609020204030204" pitchFamily="49" charset="0"/>
              </a:rPr>
              <a:t>MyProgramCube</a:t>
            </a:r>
            <a:r>
              <a:rPr lang="en-IN">
                <a:latin typeface="Consolas" panose="020B0609020204030204" pitchFamily="49" charset="0"/>
              </a:rPr>
              <a:t> {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>
                <a:latin typeface="Consolas" panose="020B0609020204030204" pitchFamily="49" charset="0"/>
              </a:rPr>
              <a:t>main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			(String[] args){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float area;   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 </a:t>
            </a:r>
            <a:r>
              <a:rPr lang="en-IN" b="1">
                <a:latin typeface="Consolas" panose="020B0609020204030204" pitchFamily="49" charset="0"/>
              </a:rPr>
              <a:t>Cube c1= </a:t>
            </a:r>
            <a:r>
              <a:rPr lang="en-IN" b="1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>
                <a:latin typeface="Consolas" panose="020B0609020204030204" pitchFamily="49" charset="0"/>
              </a:rPr>
              <a:t> Cube(); </a:t>
            </a:r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//Obj1</a:t>
            </a:r>
            <a:r>
              <a:rPr lang="en-IN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b="1">
                <a:latin typeface="Consolas" panose="020B0609020204030204" pitchFamily="49" charset="0"/>
              </a:rPr>
              <a:t>  Cube c2= </a:t>
            </a:r>
            <a:r>
              <a:rPr lang="en-IN" b="1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>
                <a:latin typeface="Consolas" panose="020B0609020204030204" pitchFamily="49" charset="0"/>
              </a:rPr>
              <a:t> Cube(); </a:t>
            </a:r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//Obj2</a:t>
            </a:r>
            <a:r>
              <a:rPr lang="en-IN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err="1">
                <a:latin typeface="Consolas" panose="020B0609020204030204" pitchFamily="49" charset="0"/>
              </a:rPr>
              <a:t>System.out.println(</a:t>
            </a:r>
            <a:r>
              <a:rPr lang="en-IN">
                <a:solidFill>
                  <a:srgbClr val="008000"/>
                </a:solidFill>
                <a:latin typeface="Consolas" panose="020B0609020204030204" pitchFamily="49" charset="0"/>
              </a:rPr>
              <a:t>“c1 area=“ 		  </a:t>
            </a:r>
            <a:r>
              <a:rPr lang="en-IN">
                <a:latin typeface="Consolas" panose="020B0609020204030204" pitchFamily="49" charset="0"/>
              </a:rPr>
              <a:t>+</a:t>
            </a:r>
            <a:r>
              <a:rPr lang="en-IN" b="1">
                <a:latin typeface="Consolas" panose="020B0609020204030204" pitchFamily="49" charset="0"/>
              </a:rPr>
              <a:t>c1.calArea(</a:t>
            </a:r>
            <a:r>
              <a:rPr lang="en-IN" b="1">
                <a:solidFill>
                  <a:srgbClr val="3333CC"/>
                </a:solidFill>
                <a:latin typeface="Consolas" panose="020B0609020204030204" pitchFamily="49" charset="0"/>
              </a:rPr>
              <a:t>10,10,10</a:t>
            </a:r>
            <a:r>
              <a:rPr lang="en-IN">
                <a:latin typeface="Consolas" panose="020B0609020204030204" pitchFamily="49" charset="0"/>
              </a:rPr>
              <a:t>));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err="1">
                <a:latin typeface="Consolas" panose="020B0609020204030204" pitchFamily="49" charset="0"/>
              </a:rPr>
              <a:t>System.out.println(</a:t>
            </a:r>
            <a:r>
              <a:rPr lang="en-IN">
                <a:solidFill>
                  <a:srgbClr val="008000"/>
                </a:solidFill>
                <a:latin typeface="Consolas" panose="020B0609020204030204" pitchFamily="49" charset="0"/>
              </a:rPr>
              <a:t>“c2 area=“ 		  </a:t>
            </a:r>
            <a:r>
              <a:rPr lang="en-IN">
                <a:latin typeface="Consolas" panose="020B0609020204030204" pitchFamily="49" charset="0"/>
              </a:rPr>
              <a:t>+</a:t>
            </a:r>
            <a:r>
              <a:rPr lang="en-IN" b="1">
                <a:latin typeface="Consolas" panose="020B0609020204030204" pitchFamily="49" charset="0"/>
              </a:rPr>
              <a:t>c2.calArea(</a:t>
            </a:r>
            <a:r>
              <a:rPr lang="en-IN" b="1">
                <a:solidFill>
                  <a:srgbClr val="3333CC"/>
                </a:solidFill>
                <a:latin typeface="Consolas" panose="020B0609020204030204" pitchFamily="49" charset="0"/>
              </a:rPr>
              <a:t>20,20,20</a:t>
            </a:r>
            <a:r>
              <a:rPr lang="en-IN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 } </a:t>
            </a:r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} </a:t>
            </a:r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9" name="Content Placeholder 3"/>
          <p:cNvSpPr txBox="1"/>
          <p:nvPr/>
        </p:nvSpPr>
        <p:spPr>
          <a:xfrm>
            <a:off x="6508376" y="863443"/>
            <a:ext cx="5683624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2"/>
            </a:pP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 b="1">
                <a:latin typeface="Consolas" panose="020B0609020204030204" pitchFamily="49" charset="0"/>
              </a:rPr>
              <a:t>Cube</a:t>
            </a:r>
            <a:r>
              <a:rPr lang="en-IN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2"/>
            </a:pPr>
            <a:r>
              <a:rPr lang="en-IN">
                <a:latin typeface="Consolas" panose="020B0609020204030204" pitchFamily="49" charset="0"/>
              </a:rPr>
              <a:t>float height;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2"/>
            </a:pPr>
            <a:r>
              <a:rPr lang="en-IN">
                <a:latin typeface="Consolas" panose="020B0609020204030204" pitchFamily="49" charset="0"/>
              </a:rPr>
              <a:t>float width;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2"/>
            </a:pPr>
            <a:r>
              <a:rPr lang="en-IN">
                <a:latin typeface="Consolas" panose="020B0609020204030204" pitchFamily="49" charset="0"/>
              </a:rPr>
              <a:t>float depth;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2"/>
            </a:pPr>
            <a:r>
              <a:rPr lang="en-IN">
                <a:latin typeface="Consolas" panose="020B0609020204030204" pitchFamily="49" charset="0"/>
              </a:rPr>
              <a:t>float </a:t>
            </a:r>
            <a:r>
              <a:rPr lang="en-IN" b="1" err="1">
                <a:latin typeface="Consolas" panose="020B0609020204030204" pitchFamily="49" charset="0"/>
              </a:rPr>
              <a:t>calArea(float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h</a:t>
            </a:r>
            <a:r>
              <a:rPr lang="en-IN">
                <a:latin typeface="Consolas" panose="020B0609020204030204" pitchFamily="49" charset="0"/>
              </a:rPr>
              <a:t>, float 				     </a:t>
            </a: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w</a:t>
            </a:r>
            <a:r>
              <a:rPr lang="en-IN">
                <a:latin typeface="Consolas" panose="020B0609020204030204" pitchFamily="49" charset="0"/>
              </a:rPr>
              <a:t>, float </a:t>
            </a: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d</a:t>
            </a:r>
            <a:r>
              <a:rPr lang="en-IN">
                <a:latin typeface="Consolas" panose="020B0609020204030204" pitchFamily="49" charset="0"/>
              </a:rPr>
              <a:t>)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2"/>
            </a:pPr>
            <a:r>
              <a:rPr lang="en-IN">
                <a:latin typeface="Consolas" panose="020B0609020204030204" pitchFamily="49" charset="0"/>
              </a:rPr>
              <a:t>{   height=h;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2"/>
            </a:pPr>
            <a:r>
              <a:rPr lang="en-IN">
                <a:latin typeface="Consolas" panose="020B0609020204030204" pitchFamily="49" charset="0"/>
              </a:rPr>
              <a:t>    width=w;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2"/>
            </a:pPr>
            <a:r>
              <a:rPr lang="en-IN">
                <a:latin typeface="Consolas" panose="020B0609020204030204" pitchFamily="49" charset="0"/>
              </a:rPr>
              <a:t>    depth=d;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2"/>
            </a:pPr>
            <a:r>
              <a:rPr lang="en-IN">
                <a:latin typeface="Consolas" panose="020B0609020204030204" pitchFamily="49" charset="0"/>
              </a:rPr>
              <a:t>	</a:t>
            </a: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IN">
                <a:latin typeface="Consolas" panose="020B0609020204030204" pitchFamily="49" charset="0"/>
              </a:rPr>
              <a:t> height*width*depth;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2"/>
            </a:pPr>
            <a:r>
              <a:rPr lang="en-IN">
                <a:latin typeface="Consolas" panose="020B0609020204030204" pitchFamily="49" charset="0"/>
              </a:rPr>
              <a:t> } </a:t>
            </a:r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calArea()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2"/>
            </a:pPr>
            <a:r>
              <a:rPr lang="en-IN">
                <a:latin typeface="Consolas" panose="020B0609020204030204" pitchFamily="49" charset="0"/>
              </a:rPr>
              <a:t>} </a:t>
            </a:r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299763" y="5719711"/>
            <a:ext cx="2892237" cy="8674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c1 area=1000.0</a:t>
            </a:r>
          </a:p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c2 area=8000.0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299762" y="5390527"/>
            <a:ext cx="874047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" name="Cube 5"/>
          <p:cNvSpPr/>
          <p:nvPr/>
        </p:nvSpPr>
        <p:spPr>
          <a:xfrm>
            <a:off x="4782011" y="5928900"/>
            <a:ext cx="654925" cy="6251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5021766" y="5733294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10</a:t>
            </a:r>
            <a:endParaRPr lang="en-IN" sz="1100"/>
          </a:p>
        </p:txBody>
      </p:sp>
      <p:sp>
        <p:nvSpPr>
          <p:cNvPr id="13" name="TextBox 12"/>
          <p:cNvSpPr txBox="1"/>
          <p:nvPr/>
        </p:nvSpPr>
        <p:spPr>
          <a:xfrm rot="2669535">
            <a:off x="4602697" y="5798094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10</a:t>
            </a:r>
            <a:endParaRPr lang="en-IN" sz="1100"/>
          </a:p>
        </p:txBody>
      </p:sp>
      <p:sp>
        <p:nvSpPr>
          <p:cNvPr id="14" name="TextBox 13"/>
          <p:cNvSpPr txBox="1"/>
          <p:nvPr/>
        </p:nvSpPr>
        <p:spPr>
          <a:xfrm>
            <a:off x="4405699" y="6209948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10</a:t>
            </a:r>
            <a:endParaRPr lang="en-IN" sz="1100"/>
          </a:p>
        </p:txBody>
      </p:sp>
      <p:sp>
        <p:nvSpPr>
          <p:cNvPr id="15" name="Cube 14"/>
          <p:cNvSpPr/>
          <p:nvPr/>
        </p:nvSpPr>
        <p:spPr>
          <a:xfrm>
            <a:off x="5982488" y="5443730"/>
            <a:ext cx="1223612" cy="1086320"/>
          </a:xfrm>
          <a:prstGeom prst="cub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6502160" y="5250015"/>
            <a:ext cx="602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20</a:t>
            </a:r>
            <a:endParaRPr lang="en-IN" sz="1100"/>
          </a:p>
        </p:txBody>
      </p:sp>
      <p:sp>
        <p:nvSpPr>
          <p:cNvPr id="17" name="TextBox 16"/>
          <p:cNvSpPr txBox="1"/>
          <p:nvPr/>
        </p:nvSpPr>
        <p:spPr>
          <a:xfrm rot="2669535">
            <a:off x="5840625" y="5491562"/>
            <a:ext cx="602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20</a:t>
            </a:r>
            <a:endParaRPr lang="en-IN" sz="1100"/>
          </a:p>
        </p:txBody>
      </p:sp>
      <p:sp>
        <p:nvSpPr>
          <p:cNvPr id="18" name="TextBox 17"/>
          <p:cNvSpPr txBox="1"/>
          <p:nvPr/>
        </p:nvSpPr>
        <p:spPr>
          <a:xfrm>
            <a:off x="5726982" y="5979846"/>
            <a:ext cx="602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20</a:t>
            </a:r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25002946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96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111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  <p:bldP spid="6" grpId="0" animBg="1"/>
      <p:bldP spid="7" grpId="0"/>
      <p:bldP spid="13" grpId="0"/>
      <p:bldP spid="14" grpId="0"/>
      <p:bldP spid="15" grpId="0" animBg="1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Large Data Handling</a:t>
            </a:r>
          </a:p>
        </p:txBody>
      </p:sp>
    </p:spTree>
    <p:extLst>
      <p:ext uri="{BB962C8B-B14F-4D97-AF65-F5344CB8AC3E}">
        <p14:creationId xmlns:p14="http://schemas.microsoft.com/office/powerpoint/2010/main" val="17179464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/>
          <p:nvPr/>
        </p:nvSpPr>
        <p:spPr>
          <a:xfrm>
            <a:off x="13447" y="0"/>
            <a:ext cx="9144000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sz="1900" dirty="0">
                <a:latin typeface="Consolas" panose="020B0609020204030204" pitchFamily="49" charset="0"/>
              </a:rPr>
              <a:t> Box {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length;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breadth;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height;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 err="1">
                <a:latin typeface="Consolas" panose="020B0609020204030204" pitchFamily="49" charset="0"/>
              </a:rPr>
              <a:t>BoxDemo</a:t>
            </a:r>
            <a:r>
              <a:rPr lang="en-IN" sz="19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sz="1900" dirty="0">
                <a:latin typeface="Consolas" panose="020B0609020204030204" pitchFamily="49" charset="0"/>
              </a:rPr>
              <a:t> main(String </a:t>
            </a:r>
            <a:r>
              <a:rPr lang="en-IN" sz="1900" dirty="0" err="1">
                <a:latin typeface="Consolas" panose="020B0609020204030204" pitchFamily="49" charset="0"/>
              </a:rPr>
              <a:t>args</a:t>
            </a:r>
            <a:r>
              <a:rPr lang="en-IN" sz="1900" dirty="0">
                <a:latin typeface="Consolas" panose="020B0609020204030204" pitchFamily="49" charset="0"/>
              </a:rPr>
              <a:t>[]) {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Box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 </a:t>
            </a:r>
            <a:r>
              <a:rPr lang="en-IN" sz="1900" dirty="0">
                <a:latin typeface="Consolas" panose="020B0609020204030204" pitchFamily="49" charset="0"/>
              </a:rPr>
              <a:t>=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sz="1900" dirty="0">
                <a:latin typeface="Consolas" panose="020B0609020204030204" pitchFamily="49" charset="0"/>
              </a:rPr>
              <a:t> Box();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Box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 </a:t>
            </a:r>
            <a:r>
              <a:rPr lang="en-IN" sz="1900" dirty="0">
                <a:latin typeface="Consolas" panose="020B0609020204030204" pitchFamily="49" charset="0"/>
              </a:rPr>
              <a:t>=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sz="1900" dirty="0">
                <a:latin typeface="Consolas" panose="020B0609020204030204" pitchFamily="49" charset="0"/>
              </a:rPr>
              <a:t> Box();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vol;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endParaRPr lang="en-IN" sz="1900" dirty="0">
              <a:latin typeface="Consolas" panose="020B0609020204030204" pitchFamily="49" charset="0"/>
            </a:endParaRP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= 10;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= 20;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 = 30;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endParaRPr lang="en-IN" sz="1900" dirty="0">
              <a:latin typeface="Consolas" panose="020B0609020204030204" pitchFamily="49" charset="0"/>
            </a:endParaRP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		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= 3;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= 6;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 = 9;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endParaRPr lang="en-IN" sz="1900" dirty="0">
              <a:latin typeface="Consolas" panose="020B0609020204030204" pitchFamily="49" charset="0"/>
            </a:endParaRP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 =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 err="1">
                <a:latin typeface="Consolas" panose="020B0609020204030204" pitchFamily="49" charset="0"/>
              </a:rPr>
              <a:t>System.</a:t>
            </a:r>
            <a:r>
              <a:rPr lang="en-IN" sz="19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sz="1900" dirty="0" err="1">
                <a:latin typeface="Consolas" panose="020B0609020204030204" pitchFamily="49" charset="0"/>
              </a:rPr>
              <a:t>.println</a:t>
            </a:r>
            <a:r>
              <a:rPr lang="en-IN" sz="1900" dirty="0">
                <a:latin typeface="Consolas" panose="020B0609020204030204" pitchFamily="49" charset="0"/>
              </a:rPr>
              <a:t>(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Volume is 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latin typeface="Consolas" panose="020B0609020204030204" pitchFamily="49" charset="0"/>
              </a:rPr>
              <a:t> +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 =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 err="1">
                <a:latin typeface="Consolas" panose="020B0609020204030204" pitchFamily="49" charset="0"/>
              </a:rPr>
              <a:t>System.</a:t>
            </a:r>
            <a:r>
              <a:rPr lang="en-IN" sz="19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sz="1900" dirty="0" err="1">
                <a:latin typeface="Consolas" panose="020B0609020204030204" pitchFamily="49" charset="0"/>
              </a:rPr>
              <a:t>.println</a:t>
            </a:r>
            <a:r>
              <a:rPr lang="en-IN" sz="1900" dirty="0">
                <a:latin typeface="Consolas" panose="020B0609020204030204" pitchFamily="49" charset="0"/>
              </a:rPr>
              <a:t>(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Volume is 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latin typeface="Consolas" panose="020B0609020204030204" pitchFamily="49" charset="0"/>
              </a:rPr>
              <a:t> +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}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680628" y="314227"/>
            <a:ext cx="1371600" cy="1602441"/>
            <a:chOff x="7448391" y="620806"/>
            <a:chExt cx="1371600" cy="1602441"/>
          </a:xfrm>
        </p:grpSpPr>
        <p:sp>
          <p:nvSpPr>
            <p:cNvPr id="6" name="Rectangle 5"/>
            <p:cNvSpPr/>
            <p:nvPr/>
          </p:nvSpPr>
          <p:spPr>
            <a:xfrm>
              <a:off x="7448391" y="6208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448391" y="11542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48391" y="1689847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969809" y="409136"/>
            <a:ext cx="77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/>
              <a:t>length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01300" y="935495"/>
            <a:ext cx="93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/>
              <a:t>breadth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76193" y="1459468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/>
              <a:t>height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475314" y="320192"/>
            <a:ext cx="2205314" cy="896767"/>
            <a:chOff x="5475314" y="320192"/>
            <a:chExt cx="2205314" cy="896767"/>
          </a:xfrm>
        </p:grpSpPr>
        <p:sp>
          <p:nvSpPr>
            <p:cNvPr id="13" name="TextBox 12"/>
            <p:cNvSpPr txBox="1"/>
            <p:nvPr/>
          </p:nvSpPr>
          <p:spPr>
            <a:xfrm>
              <a:off x="5697269" y="847627"/>
              <a:ext cx="927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/>
                <a:t>myBox1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75314" y="320192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" name="Straight Arrow Connector 14"/>
            <p:cNvCxnSpPr>
              <a:endCxn id="6" idx="1"/>
            </p:cNvCxnSpPr>
            <p:nvPr/>
          </p:nvCxnSpPr>
          <p:spPr>
            <a:xfrm>
              <a:off x="6161114" y="580927"/>
              <a:ext cx="1519514" cy="0"/>
            </a:xfrm>
            <a:prstGeom prst="straightConnector1">
              <a:avLst/>
            </a:prstGeom>
            <a:ln w="317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7680628" y="2505404"/>
            <a:ext cx="1371600" cy="1602441"/>
            <a:chOff x="7448391" y="620806"/>
            <a:chExt cx="1371600" cy="1602441"/>
          </a:xfrm>
        </p:grpSpPr>
        <p:sp>
          <p:nvSpPr>
            <p:cNvPr id="17" name="Rectangle 16"/>
            <p:cNvSpPr/>
            <p:nvPr/>
          </p:nvSpPr>
          <p:spPr>
            <a:xfrm>
              <a:off x="7448391" y="6208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448391" y="11542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448391" y="1689847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976866" y="2590800"/>
            <a:ext cx="77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/>
              <a:t>length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01300" y="3126672"/>
            <a:ext cx="93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/>
              <a:t>breadth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76193" y="3650645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/>
              <a:t>height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475314" y="2511369"/>
            <a:ext cx="2205314" cy="896767"/>
            <a:chOff x="5475314" y="2511369"/>
            <a:chExt cx="2205314" cy="896767"/>
          </a:xfrm>
        </p:grpSpPr>
        <p:sp>
          <p:nvSpPr>
            <p:cNvPr id="24" name="TextBox 23"/>
            <p:cNvSpPr txBox="1"/>
            <p:nvPr/>
          </p:nvSpPr>
          <p:spPr>
            <a:xfrm>
              <a:off x="5697269" y="3038804"/>
              <a:ext cx="927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/>
                <a:t>myBox2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75314" y="2511369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6" name="Straight Arrow Connector 25"/>
            <p:cNvCxnSpPr>
              <a:endCxn id="17" idx="1"/>
            </p:cNvCxnSpPr>
            <p:nvPr/>
          </p:nvCxnSpPr>
          <p:spPr>
            <a:xfrm>
              <a:off x="6161114" y="2772104"/>
              <a:ext cx="1519514" cy="0"/>
            </a:xfrm>
            <a:prstGeom prst="straightConnector1">
              <a:avLst/>
            </a:prstGeom>
            <a:ln w="317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866008" y="425200"/>
            <a:ext cx="203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length = 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272900" y="988511"/>
            <a:ext cx="126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breadth = 20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76471" y="1437823"/>
            <a:ext cx="126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height = 30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19114" y="2590800"/>
            <a:ext cx="111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length = 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419114" y="3144322"/>
            <a:ext cx="12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breadth = 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419114" y="3650645"/>
            <a:ext cx="11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height = 9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7795273" y="2255945"/>
            <a:ext cx="1327533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289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06 -4.44444E-06 L -4.58333E-06 0.04445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20" grpId="0"/>
      <p:bldP spid="20" grpId="1"/>
      <p:bldP spid="21" grpId="0"/>
      <p:bldP spid="21" grpId="1"/>
      <p:bldP spid="22" grpId="0"/>
      <p:bldP spid="22" grpId="1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vs. Object</a:t>
            </a:r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4448388"/>
              </p:ext>
            </p:extLst>
          </p:nvPr>
        </p:nvGraphicFramePr>
        <p:xfrm>
          <a:off x="203946" y="778794"/>
          <a:ext cx="1167437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7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7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Class</a:t>
                      </a:r>
                      <a:endParaRPr lang="en-IN" b="1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Object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/>
          <p:nvPr>
            <p:extLst>
              <p:ext uri="{D42A27DB-BD31-4B8C-83A1-F6EECF244321}">
                <p14:modId xmlns:p14="http://schemas.microsoft.com/office/powerpoint/2010/main" val="2245415562"/>
              </p:ext>
            </p:extLst>
          </p:nvPr>
        </p:nvGraphicFramePr>
        <p:xfrm>
          <a:off x="203946" y="1157635"/>
          <a:ext cx="1167437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7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7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Class is a </a:t>
                      </a:r>
                      <a:r>
                        <a:rPr lang="en-US">
                          <a:solidFill>
                            <a:srgbClr val="002060"/>
                          </a:solidFill>
                        </a:rPr>
                        <a:t>Blueprint</a:t>
                      </a:r>
                      <a:r>
                        <a:rPr lang="en-US">
                          <a:solidFill>
                            <a:srgbClr val="301B92"/>
                          </a:solidFill>
                        </a:rPr>
                        <a:t> </a:t>
                      </a:r>
                      <a:r>
                        <a:rPr lang="en-US"/>
                        <a:t>or template.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 is the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>
                          <a:solidFill>
                            <a:srgbClr val="002060"/>
                          </a:solidFill>
                        </a:rPr>
                        <a:t>instance</a:t>
                      </a:r>
                      <a:r>
                        <a:rPr lang="en-US" baseline="0" dirty="0"/>
                        <a:t> of a class.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/>
          <p:nvPr>
            <p:extLst>
              <p:ext uri="{D42A27DB-BD31-4B8C-83A1-F6EECF244321}">
                <p14:modId xmlns:p14="http://schemas.microsoft.com/office/powerpoint/2010/main" val="1034727504"/>
              </p:ext>
            </p:extLst>
          </p:nvPr>
        </p:nvGraphicFramePr>
        <p:xfrm>
          <a:off x="203946" y="1536476"/>
          <a:ext cx="1167437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7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7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creates a </a:t>
                      </a:r>
                      <a:r>
                        <a:rPr lang="en-IN" sz="1800" b="0" i="0" u="none" strike="noStrike" kern="1200" baseline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logical </a:t>
                      </a:r>
                      <a:r>
                        <a:rPr lang="en-US" sz="1800" b="0" i="0" u="none" strike="noStrike" kern="1200" baseline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framework </a:t>
                      </a:r>
                      <a:r>
                        <a:rPr 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that defines the relationship between its members.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When you declare an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 of a class, you are creating an </a:t>
                      </a:r>
                      <a:r>
                        <a:rPr lang="en-US" sz="1800" b="0" i="0" u="none" strike="noStrike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instance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of that class.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/>
          <p:nvPr>
            <p:extLst>
              <p:ext uri="{D42A27DB-BD31-4B8C-83A1-F6EECF244321}">
                <p14:modId xmlns:p14="http://schemas.microsoft.com/office/powerpoint/2010/main" val="2044668995"/>
              </p:ext>
            </p:extLst>
          </p:nvPr>
        </p:nvGraphicFramePr>
        <p:xfrm>
          <a:off x="203946" y="2184557"/>
          <a:ext cx="1167437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7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7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is a </a:t>
                      </a:r>
                      <a:r>
                        <a:rPr lang="en-IN" sz="1800" b="0" i="0" u="none" strike="noStrike" kern="1200" baseline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r>
                        <a:rPr lang="en-IN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construct.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object has </a:t>
                      </a:r>
                      <a:r>
                        <a:rPr lang="en-US" sz="1800" b="0" i="0" u="none" strike="noStrike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physical reality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(i.e., an object occupies space in memory.)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/>
          <p:cNvGraphicFramePr/>
          <p:nvPr>
            <p:extLst>
              <p:ext uri="{D42A27DB-BD31-4B8C-83A1-F6EECF244321}">
                <p14:modId xmlns:p14="http://schemas.microsoft.com/office/powerpoint/2010/main" val="1730039008"/>
              </p:ext>
            </p:extLst>
          </p:nvPr>
        </p:nvGraphicFramePr>
        <p:xfrm>
          <a:off x="203946" y="2832638"/>
          <a:ext cx="1167437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7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7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Class is a </a:t>
                      </a:r>
                      <a:r>
                        <a:rPr lang="en-US">
                          <a:solidFill>
                            <a:srgbClr val="002060"/>
                          </a:solidFill>
                        </a:rPr>
                        <a:t>group</a:t>
                      </a:r>
                      <a:r>
                        <a:rPr lang="en-US"/>
                        <a:t> or </a:t>
                      </a:r>
                      <a:r>
                        <a:rPr lang="en-US">
                          <a:solidFill>
                            <a:srgbClr val="002060"/>
                          </a:solidFill>
                        </a:rPr>
                        <a:t>collection</a:t>
                      </a:r>
                      <a:r>
                        <a:rPr lang="en-US"/>
                        <a:t> of similar object.</a:t>
                      </a:r>
                    </a:p>
                    <a:p>
                      <a:r>
                        <a:rPr lang="en-US"/>
                        <a:t>e.g. Car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 Object is defined as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real-world entity</a:t>
                      </a:r>
                    </a:p>
                    <a:p>
                      <a:r>
                        <a:rPr lang="en-US" dirty="0" err="1"/>
                        <a:t>e.g.:Audi</a:t>
                      </a:r>
                      <a:r>
                        <a:rPr lang="en-US" baseline="0" dirty="0"/>
                        <a:t>,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Volkswagen,</a:t>
                      </a:r>
                      <a:r>
                        <a:rPr lang="en-IN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Tesla, Ferrari etc.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/>
          <p:cNvGraphicFramePr/>
          <p:nvPr>
            <p:extLst>
              <p:ext uri="{D42A27DB-BD31-4B8C-83A1-F6EECF244321}">
                <p14:modId xmlns:p14="http://schemas.microsoft.com/office/powerpoint/2010/main" val="1311381826"/>
              </p:ext>
            </p:extLst>
          </p:nvPr>
        </p:nvGraphicFramePr>
        <p:xfrm>
          <a:off x="203946" y="3480719"/>
          <a:ext cx="1167437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7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7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Class is declared only </a:t>
                      </a:r>
                      <a:r>
                        <a:rPr lang="en-US">
                          <a:solidFill>
                            <a:srgbClr val="002060"/>
                          </a:solidFill>
                        </a:rPr>
                        <a:t>once</a:t>
                      </a:r>
                      <a:endParaRPr lang="en-IN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  <a:r>
                        <a:rPr lang="en-US" baseline="0" dirty="0"/>
                        <a:t> Object can be </a:t>
                      </a:r>
                      <a:r>
                        <a:rPr lang="en-US" baseline="0" dirty="0">
                          <a:solidFill>
                            <a:srgbClr val="002060"/>
                          </a:solidFill>
                        </a:rPr>
                        <a:t>created</a:t>
                      </a:r>
                      <a:r>
                        <a:rPr lang="en-US" baseline="0" dirty="0"/>
                        <a:t> as many times as required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Content Placeholder 3"/>
          <p:cNvGraphicFramePr/>
          <p:nvPr>
            <p:extLst>
              <p:ext uri="{D42A27DB-BD31-4B8C-83A1-F6EECF244321}">
                <p14:modId xmlns:p14="http://schemas.microsoft.com/office/powerpoint/2010/main" val="1587338714"/>
              </p:ext>
            </p:extLst>
          </p:nvPr>
        </p:nvGraphicFramePr>
        <p:xfrm>
          <a:off x="203946" y="4128800"/>
          <a:ext cx="1167437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7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7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Class </a:t>
                      </a:r>
                      <a:r>
                        <a:rPr lang="en-US">
                          <a:solidFill>
                            <a:srgbClr val="002060"/>
                          </a:solidFill>
                        </a:rPr>
                        <a:t>doesn’t allocate memory </a:t>
                      </a:r>
                      <a:r>
                        <a:rPr lang="en-US"/>
                        <a:t>when it is created.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  <a:r>
                        <a:rPr lang="en-US" baseline="0" dirty="0"/>
                        <a:t> Object </a:t>
                      </a:r>
                      <a:r>
                        <a:rPr lang="en-US" baseline="0" dirty="0">
                          <a:solidFill>
                            <a:srgbClr val="002060"/>
                          </a:solidFill>
                        </a:rPr>
                        <a:t>allocates the memory </a:t>
                      </a:r>
                      <a:r>
                        <a:rPr lang="en-US" baseline="0" dirty="0"/>
                        <a:t>upon creation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Content Placeholder 3"/>
          <p:cNvGraphicFramePr/>
          <p:nvPr>
            <p:extLst>
              <p:ext uri="{D42A27DB-BD31-4B8C-83A1-F6EECF244321}">
                <p14:modId xmlns:p14="http://schemas.microsoft.com/office/powerpoint/2010/main" val="1467371689"/>
              </p:ext>
            </p:extLst>
          </p:nvPr>
        </p:nvGraphicFramePr>
        <p:xfrm>
          <a:off x="203947" y="5155723"/>
          <a:ext cx="1167437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8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1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  <a:r>
                        <a:rPr lang="en-US" dirty="0"/>
                        <a:t>: Profession</a:t>
                      </a:r>
                    </a:p>
                    <a:p>
                      <a:r>
                        <a:rPr lang="en-US" b="1" dirty="0"/>
                        <a:t>Class</a:t>
                      </a:r>
                      <a:r>
                        <a:rPr lang="en-US" dirty="0"/>
                        <a:t>: Mobile</a:t>
                      </a:r>
                    </a:p>
                    <a:p>
                      <a:r>
                        <a:rPr lang="en-US" b="1" dirty="0"/>
                        <a:t>Class</a:t>
                      </a:r>
                      <a:r>
                        <a:rPr lang="en-US" dirty="0"/>
                        <a:t>: Subject</a:t>
                      </a:r>
                    </a:p>
                    <a:p>
                      <a:r>
                        <a:rPr lang="en-US" b="1" dirty="0"/>
                        <a:t>Class</a:t>
                      </a:r>
                      <a:r>
                        <a:rPr lang="en-US" dirty="0"/>
                        <a:t>: Student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dirty="0"/>
                        <a:t>Class</a:t>
                      </a:r>
                      <a:r>
                        <a:rPr lang="en-US" dirty="0"/>
                        <a:t>: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Object</a:t>
                      </a:r>
                      <a:r>
                        <a:rPr lang="en-US" dirty="0"/>
                        <a:t>:</a:t>
                      </a:r>
                      <a:r>
                        <a:rPr lang="en-US" baseline="0" dirty="0"/>
                        <a:t> Doctor, Teacher, Lawyer, Politician…</a:t>
                      </a:r>
                    </a:p>
                    <a:p>
                      <a:r>
                        <a:rPr lang="en-US" b="1" baseline="0" dirty="0"/>
                        <a:t>Object</a:t>
                      </a:r>
                      <a:r>
                        <a:rPr lang="en-US" baseline="0" dirty="0"/>
                        <a:t>: iPhone, </a:t>
                      </a:r>
                      <a:r>
                        <a:rPr lang="en-US" baseline="0" dirty="0" err="1"/>
                        <a:t>Samsumg</a:t>
                      </a:r>
                      <a:r>
                        <a:rPr lang="en-US" baseline="0" dirty="0"/>
                        <a:t>, 1plus…</a:t>
                      </a:r>
                    </a:p>
                    <a:p>
                      <a:r>
                        <a:rPr lang="en-US" b="1" dirty="0"/>
                        <a:t>Object</a:t>
                      </a:r>
                      <a:r>
                        <a:rPr lang="en-US" dirty="0"/>
                        <a:t>: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Maths</a:t>
                      </a:r>
                      <a:r>
                        <a:rPr lang="en-US" baseline="0" dirty="0"/>
                        <a:t>, English, Science, Computer…</a:t>
                      </a:r>
                    </a:p>
                    <a:p>
                      <a:r>
                        <a:rPr lang="en-US" b="1" baseline="0" dirty="0"/>
                        <a:t>Object</a:t>
                      </a:r>
                      <a:r>
                        <a:rPr lang="en-US" baseline="0" dirty="0"/>
                        <a:t>: John, Aarav, </a:t>
                      </a:r>
                      <a:r>
                        <a:rPr lang="en-US" baseline="0" dirty="0" err="1"/>
                        <a:t>Smita</a:t>
                      </a:r>
                      <a:r>
                        <a:rPr lang="en-US" baseline="0" dirty="0"/>
                        <a:t>…</a:t>
                      </a:r>
                    </a:p>
                    <a:p>
                      <a:r>
                        <a:rPr lang="en-US" b="1" baseline="0" dirty="0"/>
                        <a:t>Object: </a:t>
                      </a:r>
                      <a:r>
                        <a:rPr lang="en-US" b="0" baseline="0" dirty="0"/>
                        <a:t>Blue, Green, Red, Yellow, Violet, Black…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Content Placeholder 3"/>
          <p:cNvGraphicFramePr/>
          <p:nvPr>
            <p:extLst>
              <p:ext uri="{D42A27DB-BD31-4B8C-83A1-F6EECF244321}">
                <p14:modId xmlns:p14="http://schemas.microsoft.com/office/powerpoint/2010/main" val="3788055738"/>
              </p:ext>
            </p:extLst>
          </p:nvPr>
        </p:nvGraphicFramePr>
        <p:xfrm>
          <a:off x="203946" y="4617516"/>
          <a:ext cx="11674374" cy="4869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1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944">
                <a:tc>
                  <a:txBody>
                    <a:bodyPr/>
                    <a:lstStyle/>
                    <a:p>
                      <a:r>
                        <a:rPr lang="en-US" dirty="0"/>
                        <a:t>Class can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exist</a:t>
                      </a:r>
                      <a:r>
                        <a:rPr lang="en-US" dirty="0"/>
                        <a:t> without its</a:t>
                      </a:r>
                      <a:r>
                        <a:rPr lang="en-US" baseline="0" dirty="0"/>
                        <a:t> objects.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  <a:r>
                        <a:rPr lang="en-US" baseline="0" dirty="0"/>
                        <a:t> Object </a:t>
                      </a:r>
                      <a:r>
                        <a:rPr lang="en-US" baseline="0" dirty="0">
                          <a:solidFill>
                            <a:srgbClr val="002060"/>
                          </a:solidFill>
                        </a:rPr>
                        <a:t>can’t exist </a:t>
                      </a:r>
                      <a:r>
                        <a:rPr lang="en-US" baseline="0" dirty="0"/>
                        <a:t>without a class.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865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Constructor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Java67: How Constructor Works in Java? [Answer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7" r="1689" b="2758"/>
          <a:stretch>
            <a:fillRect/>
          </a:stretch>
        </p:blipFill>
        <p:spPr bwMode="auto">
          <a:xfrm>
            <a:off x="8079475" y="1474161"/>
            <a:ext cx="2784144" cy="260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05870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76" y="731265"/>
            <a:ext cx="7672750" cy="5793822"/>
          </a:xfrm>
        </p:spPr>
        <p:txBody>
          <a:bodyPr/>
          <a:lstStyle/>
          <a:p>
            <a:r>
              <a:rPr lang="en-US" dirty="0"/>
              <a:t>A constructor in Java is a </a:t>
            </a:r>
            <a:r>
              <a:rPr lang="en-US" b="1" u="sng" dirty="0">
                <a:solidFill>
                  <a:srgbClr val="002060"/>
                </a:solidFill>
              </a:rPr>
              <a:t>special type of method</a:t>
            </a:r>
            <a:r>
              <a:rPr lang="en-US" dirty="0"/>
              <a:t> that is used to </a:t>
            </a:r>
            <a:r>
              <a:rPr lang="en-US" dirty="0">
                <a:solidFill>
                  <a:srgbClr val="002060"/>
                </a:solidFill>
              </a:rPr>
              <a:t>initialize </a:t>
            </a:r>
            <a:r>
              <a:rPr lang="en-US" dirty="0"/>
              <a:t>objects. </a:t>
            </a:r>
          </a:p>
          <a:p>
            <a:r>
              <a:rPr lang="en-US" dirty="0"/>
              <a:t>The constructor is called when an </a:t>
            </a:r>
            <a:r>
              <a:rPr lang="en-US" dirty="0">
                <a:solidFill>
                  <a:srgbClr val="002060"/>
                </a:solidFill>
              </a:rPr>
              <a:t>object of a class is created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i="1" dirty="0"/>
              <a:t>constructor </a:t>
            </a:r>
            <a:r>
              <a:rPr lang="en-US" b="1" dirty="0"/>
              <a:t>initializes</a:t>
            </a:r>
            <a:r>
              <a:rPr lang="en-US" dirty="0"/>
              <a:t> an object immediately upon creation. </a:t>
            </a:r>
          </a:p>
          <a:p>
            <a:r>
              <a:rPr lang="en-US" dirty="0"/>
              <a:t>It has the </a:t>
            </a:r>
            <a:r>
              <a:rPr lang="en-US" dirty="0">
                <a:solidFill>
                  <a:srgbClr val="002060"/>
                </a:solidFill>
              </a:rPr>
              <a:t>same name </a:t>
            </a:r>
            <a:r>
              <a:rPr lang="en-US" dirty="0"/>
              <a:t>as the </a:t>
            </a:r>
            <a:r>
              <a:rPr lang="en-US" dirty="0">
                <a:solidFill>
                  <a:srgbClr val="002060"/>
                </a:solidFill>
              </a:rPr>
              <a:t>class</a:t>
            </a:r>
            <a:r>
              <a:rPr lang="en-US" dirty="0"/>
              <a:t> in which it resides and is </a:t>
            </a:r>
            <a:r>
              <a:rPr lang="en-US" dirty="0">
                <a:solidFill>
                  <a:srgbClr val="002060"/>
                </a:solidFill>
              </a:rPr>
              <a:t>syntactically</a:t>
            </a:r>
            <a:r>
              <a:rPr lang="en-US" dirty="0"/>
              <a:t> similar to a method.</a:t>
            </a:r>
          </a:p>
          <a:p>
            <a:r>
              <a:rPr lang="en-US" dirty="0"/>
              <a:t>JVM first allocates the memory for variables (objects) and then executes the constructor to initialize instance variables.</a:t>
            </a:r>
          </a:p>
          <a:p>
            <a:r>
              <a:rPr lang="en-US" dirty="0"/>
              <a:t>The JVM calls it automatically when we create an object.</a:t>
            </a:r>
          </a:p>
          <a:p>
            <a:r>
              <a:rPr lang="en-US" dirty="0"/>
              <a:t>A constructor defines what happens when an object of a class </a:t>
            </a:r>
            <a:r>
              <a:rPr lang="en-IN" dirty="0"/>
              <a:t>is created.</a:t>
            </a:r>
            <a:endParaRPr lang="en-US" dirty="0"/>
          </a:p>
          <a:p>
            <a:endParaRPr lang="en-IN" dirty="0"/>
          </a:p>
        </p:txBody>
      </p:sp>
      <p:sp>
        <p:nvSpPr>
          <p:cNvPr id="4" name="Content Placeholder 3"/>
          <p:cNvSpPr txBox="1"/>
          <p:nvPr/>
        </p:nvSpPr>
        <p:spPr>
          <a:xfrm>
            <a:off x="8248650" y="863443"/>
            <a:ext cx="3943349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Cube</a:t>
            </a:r>
            <a:r>
              <a:rPr lang="en-IN" dirty="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instance variable1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instance variable1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Cube()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	{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    //</a:t>
            </a:r>
            <a:r>
              <a:rPr lang="en-US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initailze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 				object	}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</p:spTree>
    <p:extLst>
      <p:ext uri="{BB962C8B-B14F-4D97-AF65-F5344CB8AC3E}">
        <p14:creationId xmlns:p14="http://schemas.microsoft.com/office/powerpoint/2010/main" val="33788414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Properties of constructor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025849" cy="5590565"/>
          </a:xfrm>
        </p:spPr>
        <p:txBody>
          <a:bodyPr/>
          <a:lstStyle/>
          <a:p>
            <a:r>
              <a:rPr lang="en-US"/>
              <a:t>Constructor is </a:t>
            </a:r>
            <a:r>
              <a:rPr lang="en-US" i="1">
                <a:solidFill>
                  <a:srgbClr val="002060"/>
                </a:solidFill>
              </a:rPr>
              <a:t>invoked automatically</a:t>
            </a:r>
            <a:r>
              <a:rPr lang="en-US">
                <a:solidFill>
                  <a:srgbClr val="002060"/>
                </a:solidFill>
              </a:rPr>
              <a:t> </a:t>
            </a:r>
            <a:r>
              <a:rPr lang="en-US"/>
              <a:t>whenever an object of class is created.</a:t>
            </a:r>
          </a:p>
          <a:p>
            <a:r>
              <a:rPr lang="en-US"/>
              <a:t> Constructors do </a:t>
            </a:r>
            <a:r>
              <a:rPr lang="en-US" i="1">
                <a:solidFill>
                  <a:srgbClr val="002060"/>
                </a:solidFill>
              </a:rPr>
              <a:t>not</a:t>
            </a:r>
            <a:r>
              <a:rPr lang="en-US" i="1">
                <a:solidFill>
                  <a:srgbClr val="C00000"/>
                </a:solidFill>
              </a:rPr>
              <a:t> </a:t>
            </a:r>
            <a:r>
              <a:rPr lang="en-US"/>
              <a:t>have </a:t>
            </a:r>
            <a:r>
              <a:rPr lang="en-US" i="1">
                <a:solidFill>
                  <a:srgbClr val="002060"/>
                </a:solidFill>
              </a:rPr>
              <a:t>return types</a:t>
            </a:r>
            <a:r>
              <a:rPr lang="en-US" i="1">
                <a:solidFill>
                  <a:srgbClr val="C00000"/>
                </a:solidFill>
              </a:rPr>
              <a:t> </a:t>
            </a:r>
            <a:r>
              <a:rPr lang="en-US"/>
              <a:t>and they cannot return values, not even void.</a:t>
            </a:r>
          </a:p>
          <a:p>
            <a:r>
              <a:rPr lang="en-US"/>
              <a:t>All classes have </a:t>
            </a:r>
            <a:r>
              <a:rPr lang="en-US" i="1">
                <a:solidFill>
                  <a:srgbClr val="002060"/>
                </a:solidFill>
              </a:rPr>
              <a:t>constructors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/>
              <a:t>by </a:t>
            </a:r>
            <a:r>
              <a:rPr lang="en-US" i="1">
                <a:solidFill>
                  <a:srgbClr val="002060"/>
                </a:solidFill>
              </a:rPr>
              <a:t>default</a:t>
            </a:r>
            <a:r>
              <a:rPr lang="en-US"/>
              <a:t>: if you do not create a class constructor yourself, Java creates one for you known as </a:t>
            </a:r>
            <a:r>
              <a:rPr lang="en-US" b="1">
                <a:solidFill>
                  <a:srgbClr val="002060"/>
                </a:solidFill>
              </a:rPr>
              <a:t>default constructor</a:t>
            </a:r>
            <a:r>
              <a:rPr lang="en-US"/>
              <a:t>.</a:t>
            </a:r>
          </a:p>
          <a:p>
            <a:r>
              <a:rPr lang="en-US"/>
              <a:t>Constructor is a </a:t>
            </a:r>
            <a:r>
              <a:rPr lang="en-US">
                <a:solidFill>
                  <a:srgbClr val="002060"/>
                </a:solidFill>
              </a:rPr>
              <a:t>method</a:t>
            </a:r>
            <a:r>
              <a:rPr lang="en-US"/>
              <a:t> that is called at runtime during the object creation by using the </a:t>
            </a:r>
            <a:r>
              <a:rPr lang="en-US" b="1">
                <a:solidFill>
                  <a:srgbClr val="002060"/>
                </a:solidFill>
              </a:rPr>
              <a:t>new</a:t>
            </a:r>
            <a:r>
              <a:rPr lang="en-US"/>
              <a:t> operator. The JVM calls it automatically when we create an object.</a:t>
            </a:r>
          </a:p>
          <a:p>
            <a:r>
              <a:rPr lang="en-US"/>
              <a:t>It is called and executed only </a:t>
            </a:r>
            <a:r>
              <a:rPr lang="en-US">
                <a:solidFill>
                  <a:srgbClr val="002060"/>
                </a:solidFill>
              </a:rPr>
              <a:t>once</a:t>
            </a:r>
            <a:r>
              <a:rPr lang="en-US"/>
              <a:t> per object. </a:t>
            </a:r>
          </a:p>
          <a:p>
            <a:r>
              <a:rPr lang="en-US"/>
              <a:t>It means that when an object of a class is created, constructor is called. When we create 2</a:t>
            </a:r>
            <a:r>
              <a:rPr lang="en-US" baseline="30000"/>
              <a:t>nd</a:t>
            </a:r>
            <a:r>
              <a:rPr lang="en-US"/>
              <a:t> object then the constructor is again called during the second time.</a:t>
            </a:r>
          </a:p>
          <a:p>
            <a:endParaRPr lang="en-IN"/>
          </a:p>
        </p:txBody>
      </p:sp>
      <p:sp>
        <p:nvSpPr>
          <p:cNvPr id="4" name="Content Placeholder 3"/>
          <p:cNvSpPr txBox="1"/>
          <p:nvPr/>
        </p:nvSpPr>
        <p:spPr>
          <a:xfrm>
            <a:off x="8248650" y="863443"/>
            <a:ext cx="3943349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 b="1">
                <a:latin typeface="Consolas" panose="020B0609020204030204" pitchFamily="49" charset="0"/>
              </a:rPr>
              <a:t>Demo</a:t>
            </a:r>
            <a:r>
              <a:rPr lang="en-IN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instance variable1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instance variable1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>
                <a:latin typeface="Consolas" panose="020B0609020204030204" pitchFamily="49" charset="0"/>
              </a:rPr>
              <a:t>…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>
                <a:latin typeface="Consolas" panose="020B0609020204030204" pitchFamily="49" charset="0"/>
              </a:rPr>
              <a:t>	</a:t>
            </a:r>
            <a:r>
              <a:rPr lang="en-US" b="1">
                <a:solidFill>
                  <a:schemeClr val="accent6"/>
                </a:solidFill>
                <a:latin typeface="Consolas" panose="020B0609020204030204" pitchFamily="49" charset="0"/>
              </a:rPr>
              <a:t>Demo()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b="1">
                <a:solidFill>
                  <a:schemeClr val="accent6"/>
                </a:solidFill>
                <a:latin typeface="Consolas" panose="020B0609020204030204" pitchFamily="49" charset="0"/>
              </a:rPr>
              <a:t>	{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b="1">
                <a:solidFill>
                  <a:schemeClr val="accent6"/>
                </a:solidFill>
                <a:latin typeface="Consolas" panose="020B0609020204030204" pitchFamily="49" charset="0"/>
              </a:rPr>
              <a:t>    //initailze 				object	}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>
                <a:latin typeface="Consolas" panose="020B0609020204030204" pitchFamily="49" charset="0"/>
              </a:rPr>
              <a:t>} </a:t>
            </a:r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</p:spTree>
    <p:extLst>
      <p:ext uri="{BB962C8B-B14F-4D97-AF65-F5344CB8AC3E}">
        <p14:creationId xmlns:p14="http://schemas.microsoft.com/office/powerpoint/2010/main" val="39098013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Constructor</a:t>
            </a:r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4380930" y="1296537"/>
            <a:ext cx="2550221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002060"/>
                </a:solidFill>
              </a:rPr>
              <a:t>Constructor</a:t>
            </a:r>
            <a:endParaRPr lang="en-IN" sz="3200" b="1">
              <a:solidFill>
                <a:srgbClr val="00206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7653" y="3823183"/>
            <a:ext cx="2550221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002060"/>
                </a:solidFill>
              </a:rPr>
              <a:t>Default</a:t>
            </a:r>
            <a:endParaRPr lang="en-IN" sz="2800" b="1">
              <a:solidFill>
                <a:srgbClr val="00206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71909" y="3823183"/>
            <a:ext cx="2550221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002060"/>
                </a:solidFill>
              </a:rPr>
              <a:t>No-Argument</a:t>
            </a:r>
            <a:endParaRPr lang="en-IN" sz="2800" b="1">
              <a:solidFill>
                <a:srgbClr val="00206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46165" y="3823183"/>
            <a:ext cx="2739198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002060"/>
                </a:solidFill>
              </a:rPr>
              <a:t>Parameterized</a:t>
            </a:r>
            <a:endParaRPr lang="en-IN" sz="2800" b="1">
              <a:solidFill>
                <a:srgbClr val="002060"/>
              </a:solidFill>
            </a:endParaRPr>
          </a:p>
        </p:txBody>
      </p: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flipH="1">
            <a:off x="1472764" y="2169994"/>
            <a:ext cx="4183277" cy="16531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7" idx="0"/>
          </p:cNvCxnSpPr>
          <p:nvPr/>
        </p:nvCxnSpPr>
        <p:spPr>
          <a:xfrm flipH="1">
            <a:off x="4447020" y="2169994"/>
            <a:ext cx="1209021" cy="16531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2"/>
            <a:endCxn id="8" idx="0"/>
          </p:cNvCxnSpPr>
          <p:nvPr/>
        </p:nvCxnSpPr>
        <p:spPr>
          <a:xfrm>
            <a:off x="5656041" y="2169994"/>
            <a:ext cx="1859723" cy="16531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9309398" y="3823183"/>
            <a:ext cx="2739198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002060"/>
                </a:solidFill>
              </a:rPr>
              <a:t>Copy Constructor </a:t>
            </a:r>
            <a:endParaRPr lang="en-IN" sz="2800" b="1">
              <a:solidFill>
                <a:srgbClr val="002060"/>
              </a:solidFill>
            </a:endParaRPr>
          </a:p>
        </p:txBody>
      </p:sp>
      <p:cxnSp>
        <p:nvCxnSpPr>
          <p:cNvPr id="24" name="Straight Arrow Connector 23"/>
          <p:cNvCxnSpPr>
            <a:stCxn id="4" idx="2"/>
            <a:endCxn id="16" idx="0"/>
          </p:cNvCxnSpPr>
          <p:nvPr/>
        </p:nvCxnSpPr>
        <p:spPr>
          <a:xfrm>
            <a:off x="5656041" y="2169994"/>
            <a:ext cx="5022956" cy="16531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8762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Default Constructor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75989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Default Constructor: MyConst.java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63445"/>
            <a:ext cx="6054465" cy="3455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class </a:t>
            </a:r>
            <a:r>
              <a:rPr lang="en-US" sz="2000" b="1" err="1">
                <a:latin typeface="Consolas" panose="020B0609020204030204" pitchFamily="49" charset="0"/>
              </a:rPr>
              <a:t>MyConst</a:t>
            </a:r>
            <a:r>
              <a:rPr lang="en-US" sz="2000">
                <a:latin typeface="Consolas" panose="020B0609020204030204" pitchFamily="49" charset="0"/>
              </a:rPr>
              <a:t> {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public static void main(String[] args) 	{    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	</a:t>
            </a:r>
            <a:r>
              <a:rPr lang="en-US" sz="2000" b="1">
                <a:latin typeface="Consolas" panose="020B0609020204030204" pitchFamily="49" charset="0"/>
              </a:rPr>
              <a:t> MyConst</a:t>
            </a:r>
            <a:r>
              <a:rPr lang="en-US" sz="2000">
                <a:latin typeface="Consolas" panose="020B0609020204030204" pitchFamily="49" charset="0"/>
              </a:rPr>
              <a:t> </a:t>
            </a:r>
            <a:r>
              <a:rPr lang="en-US" sz="2000" b="1">
                <a:latin typeface="Consolas" panose="020B0609020204030204" pitchFamily="49" charset="0"/>
              </a:rPr>
              <a:t>c=new </a:t>
            </a:r>
            <a:r>
              <a:rPr lang="en-US" sz="2000" b="1" err="1">
                <a:latin typeface="Consolas" panose="020B0609020204030204" pitchFamily="49" charset="0"/>
              </a:rPr>
              <a:t>MyConst(); 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}</a:t>
            </a:r>
            <a:endParaRPr lang="en-IN" sz="2000">
              <a:latin typeface="Consolas" panose="020B0609020204030204" pitchFamily="49" charset="0"/>
            </a:endParaRPr>
          </a:p>
        </p:txBody>
      </p:sp>
      <p:sp>
        <p:nvSpPr>
          <p:cNvPr id="6" name="Content Placeholder 3"/>
          <p:cNvSpPr txBox="1"/>
          <p:nvPr/>
        </p:nvSpPr>
        <p:spPr>
          <a:xfrm>
            <a:off x="6185646" y="3200401"/>
            <a:ext cx="5964819" cy="33477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class </a:t>
            </a:r>
            <a:r>
              <a:rPr lang="en-US" sz="2000" b="1" err="1">
                <a:latin typeface="Consolas" panose="020B0609020204030204" pitchFamily="49" charset="0"/>
              </a:rPr>
              <a:t>MyConst</a:t>
            </a:r>
            <a:r>
              <a:rPr lang="en-US" sz="2000">
                <a:latin typeface="Consolas" panose="020B0609020204030204" pitchFamily="49" charset="0"/>
              </a:rPr>
              <a:t>{ 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>
                <a:latin typeface="Consolas" panose="020B0609020204030204" pitchFamily="49" charset="0"/>
              </a:rPr>
              <a:t> MyConst(</a:t>
            </a:r>
            <a:r>
              <a:rPr lang="en-US" sz="2000" b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){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		//Default Constructor…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		}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public static void main(String[] args) 	{    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  </a:t>
            </a:r>
            <a:r>
              <a:rPr lang="en-US" sz="2000" b="1">
                <a:latin typeface="Consolas" panose="020B0609020204030204" pitchFamily="49" charset="0"/>
              </a:rPr>
              <a:t> c=new MyConst(); 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26" name="Picture 2" descr="Top Part V Stickers for Android &amp;amp; iOS | Gfyc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6171" y="2448881"/>
            <a:ext cx="2009476" cy="200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9106328">
            <a:off x="4198565" y="2782724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Compiler</a:t>
            </a:r>
            <a:endParaRPr lang="en-IN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185645" y="2888343"/>
            <a:ext cx="1956869" cy="31205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After Compilation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8030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34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7" grpId="0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Default Constructor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Once you define your own constructor, the </a:t>
            </a:r>
            <a:r>
              <a:rPr lang="en-US">
                <a:solidFill>
                  <a:srgbClr val="002060"/>
                </a:solidFill>
              </a:rPr>
              <a:t>default constructor </a:t>
            </a:r>
            <a:r>
              <a:rPr lang="en-IN">
                <a:solidFill>
                  <a:srgbClr val="002060"/>
                </a:solidFill>
              </a:rPr>
              <a:t>is no longer used</a:t>
            </a:r>
            <a:r>
              <a:rPr lang="en-IN"/>
              <a:t>.</a:t>
            </a:r>
            <a:endParaRPr lang="en-US" b="1"/>
          </a:p>
          <a:p>
            <a:r>
              <a:rPr lang="en-IN"/>
              <a:t>The </a:t>
            </a:r>
            <a:r>
              <a:rPr lang="en-US"/>
              <a:t>default constructor automatically </a:t>
            </a:r>
            <a:r>
              <a:rPr lang="en-US">
                <a:solidFill>
                  <a:srgbClr val="002060"/>
                </a:solidFill>
              </a:rPr>
              <a:t>initializes</a:t>
            </a:r>
            <a:r>
              <a:rPr lang="en-US"/>
              <a:t> all instance variables to zero. </a:t>
            </a:r>
          </a:p>
          <a:p>
            <a:pPr marL="0" indent="0">
              <a:buNone/>
            </a:pPr>
            <a:r>
              <a:rPr lang="en-US" b="1"/>
              <a:t>Example</a:t>
            </a:r>
            <a:r>
              <a:rPr lang="en-US"/>
              <a:t>:</a:t>
            </a:r>
            <a:endParaRPr lang="en-IN"/>
          </a:p>
        </p:txBody>
      </p:sp>
      <p:sp>
        <p:nvSpPr>
          <p:cNvPr id="5" name="Content Placeholder 3"/>
          <p:cNvSpPr txBox="1"/>
          <p:nvPr/>
        </p:nvSpPr>
        <p:spPr>
          <a:xfrm>
            <a:off x="335287" y="2191658"/>
            <a:ext cx="4541513" cy="28738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>
                <a:latin typeface="Consolas" panose="020B0609020204030204" pitchFamily="49" charset="0"/>
              </a:rPr>
              <a:t> </a:t>
            </a:r>
            <a:r>
              <a:rPr lang="en-US" sz="2000" b="1" err="1">
                <a:latin typeface="Consolas" panose="020B0609020204030204" pitchFamily="49" charset="0"/>
              </a:rPr>
              <a:t>MyAccount</a:t>
            </a:r>
            <a:r>
              <a:rPr lang="en-US" sz="200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  </a:t>
            </a:r>
            <a:r>
              <a:rPr lang="en-US" sz="200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2000">
                <a:latin typeface="Consolas" panose="020B0609020204030204" pitchFamily="49" charset="0"/>
              </a:rPr>
              <a:t> accNo;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  </a:t>
            </a:r>
            <a:r>
              <a:rPr lang="en-US" sz="200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sz="2000">
                <a:latin typeface="Consolas" panose="020B0609020204030204" pitchFamily="49" charset="0"/>
              </a:rPr>
              <a:t> balance;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 MyAccount(){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   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//default constructor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  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}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6" name="Content Placeholder 3"/>
          <p:cNvSpPr txBox="1"/>
          <p:nvPr/>
        </p:nvSpPr>
        <p:spPr>
          <a:xfrm>
            <a:off x="4760685" y="2191657"/>
            <a:ext cx="7300135" cy="2873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8"/>
            </a:pPr>
            <a:r>
              <a:rPr lang="en-US" sz="200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>
                <a:latin typeface="Consolas" panose="020B0609020204030204" pitchFamily="49" charset="0"/>
              </a:rPr>
              <a:t> </a:t>
            </a:r>
            <a:r>
              <a:rPr lang="en-US" sz="2000" b="1" err="1">
                <a:latin typeface="Consolas" panose="020B0609020204030204" pitchFamily="49" charset="0"/>
              </a:rPr>
              <a:t>MyBank</a:t>
            </a:r>
            <a:r>
              <a:rPr lang="en-US" sz="2000">
                <a:latin typeface="Consolas" panose="020B0609020204030204" pitchFamily="49" charset="0"/>
              </a:rPr>
              <a:t> {    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>
                <a:latin typeface="Consolas" panose="020B0609020204030204" pitchFamily="49" charset="0"/>
              </a:rPr>
              <a:t>main(String[] args){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>
                <a:latin typeface="Consolas" panose="020B0609020204030204" pitchFamily="49" charset="0"/>
              </a:rPr>
              <a:t>  MyAccount ma= </a:t>
            </a:r>
            <a:r>
              <a:rPr lang="en-US" sz="200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>
                <a:latin typeface="Consolas" panose="020B0609020204030204" pitchFamily="49" charset="0"/>
              </a:rPr>
              <a:t> </a:t>
            </a:r>
            <a:r>
              <a:rPr lang="en-US" sz="2000" err="1">
                <a:latin typeface="Consolas" panose="020B0609020204030204" pitchFamily="49" charset="0"/>
              </a:rPr>
              <a:t>MyAccount</a:t>
            </a:r>
            <a:r>
              <a:rPr lang="en-US" sz="2000">
                <a:latin typeface="Consolas" panose="020B0609020204030204" pitchFamily="49" charset="0"/>
              </a:rPr>
              <a:t>();    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>
                <a:latin typeface="Consolas" panose="020B0609020204030204" pitchFamily="49" charset="0"/>
              </a:rPr>
              <a:t>	System.out.println(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"balance="</a:t>
            </a:r>
            <a:r>
              <a:rPr lang="en-US" sz="2000">
                <a:latin typeface="Consolas" panose="020B0609020204030204" pitchFamily="49" charset="0"/>
              </a:rPr>
              <a:t>+</a:t>
            </a:r>
            <a:r>
              <a:rPr lang="en-US" sz="2000" err="1">
                <a:latin typeface="Consolas" panose="020B0609020204030204" pitchFamily="49" charset="0"/>
              </a:rPr>
              <a:t>ma.balance);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>
                <a:latin typeface="Consolas" panose="020B0609020204030204" pitchFamily="49" charset="0"/>
              </a:rPr>
              <a:t> }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>
                <a:latin typeface="Consolas" panose="020B0609020204030204" pitchFamily="49" charset="0"/>
              </a:rPr>
              <a:t>}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7587077" y="5586545"/>
            <a:ext cx="2892237" cy="5094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balance=0.0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7587077" y="5257361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2213154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0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uiExpand="1" build="p" animBg="1"/>
      <p:bldP spid="7" grpId="0" build="p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No-Argument </a:t>
            </a:r>
            <a:r>
              <a:rPr lang="en-IN"/>
              <a:t>Constructor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53680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Class is </a:t>
            </a:r>
            <a:r>
              <a:rPr lang="en-IN" b="1"/>
              <a:t>derived</a:t>
            </a:r>
            <a:r>
              <a:rPr lang="en-IN"/>
              <a:t> </a:t>
            </a:r>
            <a:r>
              <a:rPr lang="en-IN" b="1"/>
              <a:t>datatype</a:t>
            </a:r>
            <a:r>
              <a:rPr lang="en-IN"/>
              <a:t>, it combines members of different datatypes into one.</a:t>
            </a:r>
            <a:endParaRPr lang="en-US"/>
          </a:p>
          <a:p>
            <a:r>
              <a:rPr lang="en-US"/>
              <a:t>Defines new datatype (primitive ones are not enough).                </a:t>
            </a:r>
          </a:p>
          <a:p>
            <a:pPr lvl="1"/>
            <a:r>
              <a:rPr lang="en-US"/>
              <a:t>For Example : </a:t>
            </a:r>
            <a:r>
              <a:rPr lang="en-US" b="1">
                <a:latin typeface="Cambria" pitchFamily="18" charset="0"/>
                <a:ea typeface="Cambria" pitchFamily="18" charset="0"/>
              </a:rPr>
              <a:t>Car, College, Bus etc..</a:t>
            </a:r>
          </a:p>
          <a:p>
            <a:r>
              <a:rPr lang="en-US"/>
              <a:t>This new datatype can be used to create objects.</a:t>
            </a:r>
          </a:p>
          <a:p>
            <a:r>
              <a:rPr lang="en-US"/>
              <a:t>A class is a template for an object .</a:t>
            </a:r>
          </a:p>
          <a:p>
            <a:pPr>
              <a:buNone/>
            </a:pPr>
            <a:r>
              <a:rPr lang="en-IN"/>
              <a:t>Example :</a:t>
            </a:r>
            <a:endParaRPr lang="en-US"/>
          </a:p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73824" y="3495253"/>
            <a:ext cx="8153400" cy="203132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Car</a:t>
            </a:r>
            <a:r>
              <a:rPr lang="en-US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>
                <a:solidFill>
                  <a:srgbClr val="000000"/>
                </a:solidFill>
                <a:latin typeface="Consolas"/>
              </a:rPr>
              <a:t>	String </a:t>
            </a:r>
            <a:r>
              <a:rPr lang="en-US">
                <a:solidFill>
                  <a:srgbClr val="0000C0"/>
                </a:solidFill>
                <a:latin typeface="Consolas"/>
              </a:rPr>
              <a:t>company</a:t>
            </a:r>
            <a:r>
              <a:rPr lang="en-US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>
                <a:solidFill>
                  <a:srgbClr val="000000"/>
                </a:solidFill>
                <a:latin typeface="Consolas"/>
              </a:rPr>
              <a:t>	String </a:t>
            </a:r>
            <a:r>
              <a:rPr lang="en-US">
                <a:solidFill>
                  <a:srgbClr val="0000C0"/>
                </a:solidFill>
                <a:latin typeface="Consolas"/>
              </a:rPr>
              <a:t>model</a:t>
            </a:r>
            <a:r>
              <a:rPr lang="en-US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b="1">
                <a:solidFill>
                  <a:srgbClr val="7F0055"/>
                </a:solidFill>
                <a:latin typeface="Consolas"/>
              </a:rPr>
              <a:t>	double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>
                <a:solidFill>
                  <a:srgbClr val="0000C0"/>
                </a:solidFill>
                <a:latin typeface="Consolas"/>
              </a:rPr>
              <a:t>price</a:t>
            </a:r>
            <a:r>
              <a:rPr lang="en-US" b="1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b="1">
                <a:solidFill>
                  <a:srgbClr val="7F0055"/>
                </a:solidFill>
                <a:latin typeface="Consolas"/>
              </a:rPr>
              <a:t>	double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err="1">
                <a:solidFill>
                  <a:srgbClr val="0000C0"/>
                </a:solidFill>
                <a:latin typeface="Consolas"/>
              </a:rPr>
              <a:t>milage</a:t>
            </a:r>
            <a:r>
              <a:rPr lang="en-US" b="1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IN" b="1">
                <a:solidFill>
                  <a:srgbClr val="000000"/>
                </a:solidFill>
                <a:latin typeface="Consolas"/>
              </a:rPr>
              <a:t>	</a:t>
            </a:r>
            <a:r>
              <a:rPr lang="en-IN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………</a:t>
            </a:r>
            <a:endParaRPr lang="en-US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4524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No-Argument </a:t>
            </a:r>
            <a:r>
              <a:rPr lang="en-IN"/>
              <a:t>Constructor: MyMain.java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5720980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>
                <a:latin typeface="Consolas" panose="020B0609020204030204" pitchFamily="49" charset="0"/>
              </a:rPr>
              <a:t> </a:t>
            </a:r>
            <a:r>
              <a:rPr lang="en-US" b="1">
                <a:latin typeface="Consolas" panose="020B0609020204030204" pitchFamily="49" charset="0"/>
              </a:rPr>
              <a:t>Cube</a:t>
            </a:r>
            <a:r>
              <a:rPr lang="en-US">
                <a:latin typeface="Consolas" panose="020B0609020204030204" pitchFamily="49" charset="0"/>
              </a:rPr>
              <a:t> {  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>
                <a:latin typeface="Consolas" panose="020B0609020204030204" pitchFamily="49" charset="0"/>
              </a:rPr>
              <a:t> width;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>
                <a:latin typeface="Consolas" panose="020B0609020204030204" pitchFamily="49" charset="0"/>
              </a:rPr>
              <a:t> height;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>
                <a:latin typeface="Consolas" panose="020B0609020204030204" pitchFamily="49" charset="0"/>
              </a:rPr>
              <a:t> depth; 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Cube()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>
                <a:latin typeface="Consolas" panose="020B0609020204030204" pitchFamily="49" charset="0"/>
              </a:rPr>
              <a:t>	System.out.println("</a:t>
            </a:r>
            <a:r>
              <a:rPr lang="en-US" b="1">
                <a:solidFill>
                  <a:srgbClr val="008000"/>
                </a:solidFill>
                <a:latin typeface="Consolas" panose="020B0609020204030204" pitchFamily="49" charset="0"/>
              </a:rPr>
              <a:t>		  		Constructing cube</a:t>
            </a:r>
            <a:r>
              <a:rPr lang="en-US" b="1">
                <a:latin typeface="Consolas" panose="020B0609020204030204" pitchFamily="49" charset="0"/>
              </a:rPr>
              <a:t>");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>
                <a:latin typeface="Consolas" panose="020B0609020204030204" pitchFamily="49" charset="0"/>
              </a:rPr>
              <a:t>	width = 10;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>
                <a:latin typeface="Consolas" panose="020B0609020204030204" pitchFamily="49" charset="0"/>
              </a:rPr>
              <a:t>	height = 10;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>
                <a:latin typeface="Consolas" panose="020B0609020204030204" pitchFamily="49" charset="0"/>
              </a:rPr>
              <a:t>	depth = 10;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>
                <a:latin typeface="Consolas" panose="020B0609020204030204" pitchFamily="49" charset="0"/>
              </a:rPr>
              <a:t> 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}//Cube()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Consolas" panose="020B0609020204030204" pitchFamily="49" charset="0"/>
              </a:rPr>
              <a:t>}//class</a:t>
            </a:r>
          </a:p>
          <a:p>
            <a:endParaRPr lang="en-IN"/>
          </a:p>
        </p:txBody>
      </p:sp>
      <p:sp>
        <p:nvSpPr>
          <p:cNvPr id="4" name="Content Placeholder 2"/>
          <p:cNvSpPr txBox="1"/>
          <p:nvPr/>
        </p:nvSpPr>
        <p:spPr>
          <a:xfrm>
            <a:off x="6820858" y="837274"/>
            <a:ext cx="5955721" cy="2509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3"/>
            </a:pPr>
            <a:r>
              <a:rPr lang="en-US">
                <a:latin typeface="Consolas" panose="020B0609020204030204" pitchFamily="49" charset="0"/>
              </a:rPr>
              <a:t>class </a:t>
            </a:r>
            <a:r>
              <a:rPr lang="en-US" b="1" err="1">
                <a:latin typeface="Consolas" panose="020B0609020204030204" pitchFamily="49" charset="0"/>
              </a:rPr>
              <a:t>MyMain</a:t>
            </a:r>
            <a:r>
              <a:rPr lang="en-US">
                <a:latin typeface="Consolas" panose="020B0609020204030204" pitchFamily="49" charset="0"/>
              </a:rPr>
              <a:t>{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>
                <a:latin typeface="Consolas" panose="020B0609020204030204" pitchFamily="49" charset="0"/>
              </a:rPr>
              <a:t>public static void main(String[] args){    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>
                <a:latin typeface="Consolas" panose="020B0609020204030204" pitchFamily="49" charset="0"/>
              </a:rPr>
              <a:t>		</a:t>
            </a:r>
            <a:r>
              <a:rPr lang="en-US" b="1"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c=new Cube(); 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4778466"/>
            <a:ext cx="2033734" cy="1827786"/>
          </a:xfrm>
          <a:prstGeom prst="rect">
            <a:avLst/>
          </a:prstGeom>
        </p:spPr>
      </p:pic>
      <p:cxnSp>
        <p:nvCxnSpPr>
          <p:cNvPr id="8" name="Elbow Connector 7"/>
          <p:cNvCxnSpPr/>
          <p:nvPr/>
        </p:nvCxnSpPr>
        <p:spPr>
          <a:xfrm rot="10800000" flipV="1">
            <a:off x="2218766" y="2259105"/>
            <a:ext cx="6575611" cy="645459"/>
          </a:xfrm>
          <a:prstGeom prst="bentConnector3">
            <a:avLst>
              <a:gd name="adj1" fmla="val 50000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329082" y="40329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>
                <a:solidFill>
                  <a:srgbClr val="222426"/>
                </a:solidFill>
                <a:latin typeface="Roboto" panose="02000000000000000000" pitchFamily="2" charset="0"/>
              </a:rPr>
              <a:t>If you implement any constructor then you no longer receive a </a:t>
            </a:r>
            <a:r>
              <a:rPr lang="en-US" b="1" i="1">
                <a:solidFill>
                  <a:srgbClr val="222426"/>
                </a:solidFill>
                <a:latin typeface="Roboto" panose="02000000000000000000" pitchFamily="2" charset="0"/>
              </a:rPr>
              <a:t>default constructor </a:t>
            </a:r>
            <a:r>
              <a:rPr lang="en-US" i="1">
                <a:solidFill>
                  <a:srgbClr val="222426"/>
                </a:solidFill>
                <a:latin typeface="Roboto" panose="02000000000000000000" pitchFamily="2" charset="0"/>
              </a:rPr>
              <a:t>from Java compiler.</a:t>
            </a:r>
            <a:endParaRPr lang="en-IN" i="1"/>
          </a:p>
        </p:txBody>
      </p:sp>
    </p:spTree>
    <p:extLst>
      <p:ext uri="{BB962C8B-B14F-4D97-AF65-F5344CB8AC3E}">
        <p14:creationId xmlns:p14="http://schemas.microsoft.com/office/powerpoint/2010/main" val="899862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5" presetClass="emph" presetSubtype="0" dur="indefinite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4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Parameterized </a:t>
            </a:r>
            <a:r>
              <a:rPr lang="en-IN"/>
              <a:t>Constructor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68184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Parameterized </a:t>
            </a:r>
            <a:r>
              <a:rPr lang="en-IN"/>
              <a:t>Constructor: MyMain.java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689679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>
                <a:latin typeface="Consolas" panose="020B0609020204030204" pitchFamily="49" charset="0"/>
              </a:rPr>
              <a:t> </a:t>
            </a:r>
            <a:r>
              <a:rPr lang="en-US" b="1">
                <a:latin typeface="Consolas" panose="020B0609020204030204" pitchFamily="49" charset="0"/>
              </a:rPr>
              <a:t>Cube</a:t>
            </a:r>
            <a:r>
              <a:rPr lang="en-US">
                <a:latin typeface="Consolas" panose="020B0609020204030204" pitchFamily="49" charset="0"/>
              </a:rPr>
              <a:t> {  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>
                <a:latin typeface="Consolas" panose="020B0609020204030204" pitchFamily="49" charset="0"/>
              </a:rPr>
              <a:t> width, height, depth;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Cube(</a:t>
            </a:r>
            <a:r>
              <a:rPr lang="en-US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>
                <a:latin typeface="Consolas" panose="020B0609020204030204" pitchFamily="49" charset="0"/>
              </a:rPr>
              <a:t> w, </a:t>
            </a:r>
            <a:r>
              <a:rPr lang="en-US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>
                <a:latin typeface="Consolas" panose="020B0609020204030204" pitchFamily="49" charset="0"/>
              </a:rPr>
              <a:t> h, </a:t>
            </a:r>
            <a:r>
              <a:rPr lang="en-US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>
                <a:latin typeface="Consolas" panose="020B0609020204030204" pitchFamily="49" charset="0"/>
              </a:rPr>
              <a:t> d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{</a:t>
            </a:r>
            <a:r>
              <a:rPr lang="en-US" b="1">
                <a:latin typeface="Consolas" panose="020B0609020204030204" pitchFamily="49" charset="0"/>
              </a:rPr>
              <a:t>	System.out.println("</a:t>
            </a:r>
            <a:r>
              <a:rPr lang="en-US" b="1">
                <a:solidFill>
                  <a:srgbClr val="008000"/>
                </a:solidFill>
                <a:latin typeface="Consolas" panose="020B0609020204030204" pitchFamily="49" charset="0"/>
              </a:rPr>
              <a:t>		  			      Constructing cube</a:t>
            </a:r>
            <a:r>
              <a:rPr lang="en-US" b="1">
                <a:latin typeface="Consolas" panose="020B0609020204030204" pitchFamily="49" charset="0"/>
              </a:rPr>
              <a:t>");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>
                <a:latin typeface="Consolas" panose="020B0609020204030204" pitchFamily="49" charset="0"/>
              </a:rPr>
              <a:t>	width = w;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>
                <a:latin typeface="Consolas" panose="020B0609020204030204" pitchFamily="49" charset="0"/>
              </a:rPr>
              <a:t>	height = h;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>
                <a:latin typeface="Consolas" panose="020B0609020204030204" pitchFamily="49" charset="0"/>
              </a:rPr>
              <a:t>	depth = d;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>
                <a:latin typeface="Consolas" panose="020B0609020204030204" pitchFamily="49" charset="0"/>
              </a:rPr>
              <a:t> 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}//Cube()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Consolas" panose="020B0609020204030204" pitchFamily="49" charset="0"/>
              </a:rPr>
              <a:t>}//class</a:t>
            </a:r>
          </a:p>
          <a:p>
            <a:endParaRPr lang="en-IN"/>
          </a:p>
        </p:txBody>
      </p:sp>
      <p:sp>
        <p:nvSpPr>
          <p:cNvPr id="4" name="Content Placeholder 2"/>
          <p:cNvSpPr txBox="1"/>
          <p:nvPr/>
        </p:nvSpPr>
        <p:spPr>
          <a:xfrm>
            <a:off x="6820858" y="837274"/>
            <a:ext cx="5955721" cy="2509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0"/>
            </a:pPr>
            <a:r>
              <a:rPr lang="en-US">
                <a:latin typeface="Consolas" panose="020B0609020204030204" pitchFamily="49" charset="0"/>
              </a:rPr>
              <a:t>class </a:t>
            </a:r>
            <a:r>
              <a:rPr lang="en-US" b="1" err="1">
                <a:latin typeface="Consolas" panose="020B0609020204030204" pitchFamily="49" charset="0"/>
              </a:rPr>
              <a:t>MyMain</a:t>
            </a:r>
            <a:r>
              <a:rPr lang="en-US">
                <a:latin typeface="Consolas" panose="020B0609020204030204" pitchFamily="49" charset="0"/>
              </a:rPr>
              <a:t>{    </a:t>
            </a:r>
          </a:p>
          <a:p>
            <a:pPr marL="457200" indent="-457200" algn="l">
              <a:buFont typeface="+mj-lt"/>
              <a:buAutoNum type="arabicPeriod" startAt="10"/>
            </a:pPr>
            <a:r>
              <a:rPr lang="en-US">
                <a:latin typeface="Consolas" panose="020B0609020204030204" pitchFamily="49" charset="0"/>
              </a:rPr>
              <a:t>public static void 				main(String[] args){        </a:t>
            </a:r>
          </a:p>
          <a:p>
            <a:pPr marL="457200" indent="-457200" algn="l">
              <a:buFont typeface="+mj-lt"/>
              <a:buAutoNum type="arabicPeriod" startAt="10"/>
            </a:pPr>
            <a:r>
              <a:rPr lang="en-US">
                <a:latin typeface="Consolas" panose="020B0609020204030204" pitchFamily="49" charset="0"/>
              </a:rPr>
              <a:t>	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c=new Cube(10,10,10);     </a:t>
            </a:r>
          </a:p>
          <a:p>
            <a:pPr marL="457200" indent="-457200" algn="l">
              <a:buFont typeface="+mj-lt"/>
              <a:buAutoNum type="arabicPeriod" startAt="10"/>
            </a:pPr>
            <a:r>
              <a:rPr lang="en-US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 startAt="10"/>
            </a:pPr>
            <a:r>
              <a:rPr lang="en-US"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426" y="4626223"/>
            <a:ext cx="2033734" cy="18277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3350" y="2057400"/>
            <a:ext cx="4438650" cy="400050"/>
          </a:xfrm>
          <a:prstGeom prst="rect">
            <a:avLst/>
          </a:prstGeom>
          <a:solidFill>
            <a:schemeClr val="tx2">
              <a:lumMod val="40000"/>
              <a:lumOff val="6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29128" y="1768258"/>
            <a:ext cx="5866921" cy="479641"/>
          </a:xfrm>
          <a:prstGeom prst="rect">
            <a:avLst/>
          </a:prstGeom>
          <a:solidFill>
            <a:schemeClr val="tx2">
              <a:lumMod val="40000"/>
              <a:lumOff val="6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9228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Parameterized </a:t>
            </a:r>
            <a:r>
              <a:rPr lang="en-IN"/>
              <a:t>Constructor: MyMain.java with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689679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>
                <a:latin typeface="Consolas" panose="020B0609020204030204" pitchFamily="49" charset="0"/>
              </a:rPr>
              <a:t> </a:t>
            </a:r>
            <a:r>
              <a:rPr lang="en-US" sz="2000" b="1">
                <a:latin typeface="Consolas" panose="020B0609020204030204" pitchFamily="49" charset="0"/>
              </a:rPr>
              <a:t>Cube</a:t>
            </a:r>
            <a:r>
              <a:rPr lang="en-US" sz="2000">
                <a:latin typeface="Consolas" panose="020B0609020204030204" pitchFamily="49" charset="0"/>
              </a:rPr>
              <a:t> {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double width,height,depth;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Cube(double w, double h, double d)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{</a:t>
            </a:r>
            <a:r>
              <a:rPr lang="en-US" sz="2000">
                <a:latin typeface="Consolas" panose="020B0609020204030204" pitchFamily="49" charset="0"/>
              </a:rPr>
              <a:t>	System.out.println(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"Constructing cube"</a:t>
            </a:r>
            <a:r>
              <a:rPr lang="en-US" sz="200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width = w;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height = h;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depth = d;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  </a:t>
            </a:r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}//cube()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  </a:t>
            </a:r>
            <a:r>
              <a:rPr lang="en-US" sz="2000" b="1">
                <a:latin typeface="Consolas" panose="020B0609020204030204" pitchFamily="49" charset="0"/>
              </a:rPr>
              <a:t>void calVolume(){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    </a:t>
            </a:r>
            <a:r>
              <a:rPr lang="en-US" sz="2000" err="1">
                <a:latin typeface="Consolas" panose="020B0609020204030204" pitchFamily="49" charset="0"/>
              </a:rPr>
              <a:t>System.out.println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("Volume=" </a:t>
            </a:r>
            <a:r>
              <a:rPr lang="en-US" sz="2000">
                <a:latin typeface="Consolas" panose="020B0609020204030204" pitchFamily="49" charset="0"/>
              </a:rPr>
              <a:t>					     +width*height*depth);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  </a:t>
            </a:r>
            <a:r>
              <a:rPr lang="en-US" sz="2000" b="1">
                <a:latin typeface="Consolas" panose="020B0609020204030204" pitchFamily="49" charset="0"/>
              </a:rPr>
              <a:t>}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calVolume()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}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  <a:endParaRPr lang="en-IN" sz="20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/>
          <p:nvPr/>
        </p:nvSpPr>
        <p:spPr>
          <a:xfrm>
            <a:off x="6820858" y="837274"/>
            <a:ext cx="5955721" cy="2509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3"/>
            </a:pPr>
            <a:r>
              <a:rPr lang="en-US" sz="200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>
                <a:latin typeface="Consolas" panose="020B0609020204030204" pitchFamily="49" charset="0"/>
              </a:rPr>
              <a:t> </a:t>
            </a:r>
            <a:r>
              <a:rPr lang="en-US" sz="2000" b="1" err="1">
                <a:latin typeface="Consolas" panose="020B0609020204030204" pitchFamily="49" charset="0"/>
              </a:rPr>
              <a:t>MyMain</a:t>
            </a:r>
            <a:r>
              <a:rPr lang="en-US" sz="2000">
                <a:latin typeface="Consolas" panose="020B0609020204030204" pitchFamily="49" charset="0"/>
              </a:rPr>
              <a:t>{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>
                <a:latin typeface="Consolas" panose="020B0609020204030204" pitchFamily="49" charset="0"/>
              </a:rPr>
              <a:t>				main(String[] args){    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>
                <a:latin typeface="Consolas" panose="020B0609020204030204" pitchFamily="49" charset="0"/>
              </a:rPr>
              <a:t>	</a:t>
            </a:r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</a:t>
            </a:r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c=new Cube(10,10,10);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b="1" err="1">
                <a:latin typeface="Consolas" panose="020B0609020204030204" pitchFamily="49" charset="0"/>
              </a:rPr>
              <a:t>c.calVolume();     </a:t>
            </a:r>
            <a:endParaRPr lang="en-US" sz="2000" b="1">
              <a:latin typeface="Consolas" panose="020B0609020204030204" pitchFamily="49" charset="0"/>
            </a:endParaRP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512" y="4626223"/>
            <a:ext cx="2033734" cy="182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169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Parameterized </a:t>
            </a:r>
            <a:r>
              <a:rPr lang="en-IN"/>
              <a:t>Constructor: method with return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689679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>
                <a:latin typeface="Consolas" panose="020B0609020204030204" pitchFamily="49" charset="0"/>
              </a:rPr>
              <a:t> </a:t>
            </a:r>
            <a:r>
              <a:rPr lang="en-US" sz="2000" b="1">
                <a:latin typeface="Consolas" panose="020B0609020204030204" pitchFamily="49" charset="0"/>
              </a:rPr>
              <a:t>Cube</a:t>
            </a:r>
            <a:r>
              <a:rPr lang="en-US" sz="2000">
                <a:latin typeface="Consolas" panose="020B0609020204030204" pitchFamily="49" charset="0"/>
              </a:rPr>
              <a:t> {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sz="2000">
                <a:latin typeface="Consolas" panose="020B0609020204030204" pitchFamily="49" charset="0"/>
              </a:rPr>
              <a:t> width,height,depth;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Cube(double w, double h, double d)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{</a:t>
            </a:r>
            <a:r>
              <a:rPr lang="en-US" sz="2000">
                <a:latin typeface="Consolas" panose="020B0609020204030204" pitchFamily="49" charset="0"/>
              </a:rPr>
              <a:t>	System.out.println("Constructing cube");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width = w;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height = h;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depth = d;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  </a:t>
            </a:r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}//cube()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  </a:t>
            </a:r>
            <a:r>
              <a:rPr lang="en-US" sz="2000" b="1">
                <a:latin typeface="Consolas" panose="020B0609020204030204" pitchFamily="49" charset="0"/>
              </a:rPr>
              <a:t>double calVolume(){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>
                <a:latin typeface="Consolas" panose="020B0609020204030204" pitchFamily="49" charset="0"/>
              </a:rPr>
              <a:t>      </a:t>
            </a:r>
            <a:r>
              <a:rPr lang="en-US" sz="2000" b="1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>
                <a:latin typeface="Consolas" panose="020B0609020204030204" pitchFamily="49" charset="0"/>
              </a:rPr>
              <a:t> </a:t>
            </a:r>
            <a:r>
              <a:rPr lang="en-US" sz="2000">
                <a:latin typeface="Consolas" panose="020B0609020204030204" pitchFamily="49" charset="0"/>
              </a:rPr>
              <a:t>width*height*depth;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>
                <a:latin typeface="Consolas" panose="020B0609020204030204" pitchFamily="49" charset="0"/>
              </a:rPr>
              <a:t>  }//calVolume()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}//class</a:t>
            </a:r>
            <a:endParaRPr lang="en-IN" sz="2000"/>
          </a:p>
        </p:txBody>
      </p:sp>
      <p:sp>
        <p:nvSpPr>
          <p:cNvPr id="4" name="Content Placeholder 2"/>
          <p:cNvSpPr txBox="1"/>
          <p:nvPr/>
        </p:nvSpPr>
        <p:spPr>
          <a:xfrm>
            <a:off x="6820859" y="837274"/>
            <a:ext cx="5371142" cy="4765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3"/>
            </a:pPr>
            <a:r>
              <a:rPr lang="en-US" sz="2000">
                <a:latin typeface="Consolas" panose="020B0609020204030204" pitchFamily="49" charset="0"/>
              </a:rPr>
              <a:t>class </a:t>
            </a:r>
            <a:r>
              <a:rPr lang="en-US" sz="2000" b="1" err="1">
                <a:latin typeface="Consolas" panose="020B0609020204030204" pitchFamily="49" charset="0"/>
              </a:rPr>
              <a:t>MyMain</a:t>
            </a:r>
            <a:r>
              <a:rPr lang="en-US" sz="2000">
                <a:latin typeface="Consolas" panose="020B0609020204030204" pitchFamily="49" charset="0"/>
              </a:rPr>
              <a:t>{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>
                <a:latin typeface="Consolas" panose="020B0609020204030204" pitchFamily="49" charset="0"/>
              </a:rPr>
              <a:t>public static void 		   main(String[] args){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>
                <a:latin typeface="Consolas" panose="020B0609020204030204" pitchFamily="49" charset="0"/>
              </a:rPr>
              <a:t>  double </a:t>
            </a:r>
            <a:r>
              <a:rPr lang="en-US" sz="2000" err="1">
                <a:latin typeface="Consolas" panose="020B0609020204030204" pitchFamily="49" charset="0"/>
              </a:rPr>
              <a:t>vol;        </a:t>
            </a:r>
            <a:endParaRPr lang="en-US" sz="2000">
              <a:latin typeface="Consolas" panose="020B0609020204030204" pitchFamily="49" charset="0"/>
            </a:endParaRP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</a:t>
            </a:r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c=new Cube(10,10,10);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b="1" err="1">
                <a:latin typeface="Consolas" panose="020B0609020204030204" pitchFamily="49" charset="0"/>
              </a:rPr>
              <a:t>vol=c.calVolume</a:t>
            </a:r>
            <a:r>
              <a:rPr lang="en-US" sz="2000" b="1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b="1">
                <a:latin typeface="Consolas" panose="020B0609020204030204" pitchFamily="49" charset="0"/>
              </a:rPr>
              <a:t>	System.out.println("				Volume="+vol);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124" y="4732064"/>
            <a:ext cx="2033734" cy="18277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027887" y="5022729"/>
            <a:ext cx="3047999" cy="83572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Constructing cube</a:t>
            </a:r>
          </a:p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Volume=1000.0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027886" y="4732064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8159729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40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43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"/>
                            </p:stCondLst>
                            <p:childTnLst>
                              <p:par>
                                <p:cTn id="46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‘</a:t>
            </a:r>
            <a:r>
              <a:rPr lang="en-US" i="1"/>
              <a:t>this</a:t>
            </a:r>
            <a:r>
              <a:rPr lang="en-US"/>
              <a:t>’ keyword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2" descr="Quiz: this / that / these / those (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3190" y="1682750"/>
            <a:ext cx="3420743" cy="17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34400" y="2536031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1666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42" presetClass="path" presetSubtype="0" dur="2000" repeatCount="indefinite" accel="50000" decel="5000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06 2.22222E-06 L 0.06303 -0.0007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</p:spPr>
        <p:txBody>
          <a:bodyPr>
            <a:normAutofit fontScale="85000" lnSpcReduction="10000"/>
          </a:bodyPr>
          <a:lstStyle/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>
                <a:latin typeface="Consolas" panose="020B0609020204030204" pitchFamily="49" charset="0"/>
              </a:rPr>
              <a:t> Box {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>
                <a:latin typeface="Consolas" panose="020B0609020204030204" pitchFamily="49" charset="0"/>
              </a:rPr>
              <a:t>	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>
                <a:latin typeface="Consolas" panose="020B0609020204030204" pitchFamily="49" charset="0"/>
              </a:rPr>
              <a:t>	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>
                <a:latin typeface="Consolas" panose="020B0609020204030204" pitchFamily="49" charset="0"/>
              </a:rPr>
              <a:t>	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IN">
                <a:latin typeface="Consolas" panose="020B0609020204030204" pitchFamily="49" charset="0"/>
              </a:rPr>
              <a:t>	</a:t>
            </a:r>
            <a:r>
              <a:rPr lang="en-US">
                <a:latin typeface="Consolas" panose="020B0609020204030204" pitchFamily="49" charset="0"/>
              </a:rPr>
              <a:t>Box(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IN">
                <a:latin typeface="Consolas" panose="020B0609020204030204" pitchFamily="49" charset="0"/>
              </a:rPr>
              <a:t>, 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IN">
                <a:latin typeface="Consolas" panose="020B0609020204030204" pitchFamily="49" charset="0"/>
              </a:rPr>
              <a:t>, 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>
                <a:latin typeface="Consolas" panose="020B0609020204030204" pitchFamily="49" charset="0"/>
              </a:rPr>
              <a:t>) {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>
                <a:latin typeface="Consolas" panose="020B0609020204030204" pitchFamily="49" charset="0"/>
              </a:rPr>
              <a:t>		</a:t>
            </a:r>
            <a:r>
              <a:rPr lang="en-IN" err="1">
                <a:latin typeface="Consolas" panose="020B0609020204030204" pitchFamily="49" charset="0"/>
              </a:rPr>
              <a:t>System.</a:t>
            </a:r>
            <a:r>
              <a:rPr lang="en-IN" i="1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err="1">
                <a:latin typeface="Consolas" panose="020B0609020204030204" pitchFamily="49" charset="0"/>
              </a:rPr>
              <a:t>.println</a:t>
            </a:r>
            <a:r>
              <a:rPr lang="en-US">
                <a:latin typeface="Consolas" panose="020B0609020204030204" pitchFamily="49" charset="0"/>
              </a:rPr>
              <a:t>("Constructing Box");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>
                <a:latin typeface="Consolas" panose="020B0609020204030204" pitchFamily="49" charset="0"/>
              </a:rPr>
              <a:t>		</a:t>
            </a:r>
            <a:r>
              <a:rPr lang="en-IN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US"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>
                <a:latin typeface="Consolas" panose="020B0609020204030204" pitchFamily="49" charset="0"/>
              </a:rPr>
              <a:t>		</a:t>
            </a:r>
            <a:r>
              <a:rPr lang="en-IN">
                <a:solidFill>
                  <a:srgbClr val="0000FF"/>
                </a:solidFill>
                <a:latin typeface="Consolas" panose="020B0609020204030204" pitchFamily="49" charset="0"/>
              </a:rPr>
              <a:t>breadth </a:t>
            </a:r>
            <a:r>
              <a:rPr lang="en-US">
                <a:latin typeface="Consolas" panose="020B0609020204030204" pitchFamily="49" charset="0"/>
              </a:rPr>
              <a:t>=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>
                <a:latin typeface="Consolas" panose="020B0609020204030204" pitchFamily="49" charset="0"/>
              </a:rPr>
              <a:t>		</a:t>
            </a:r>
            <a:r>
              <a:rPr lang="en-IN">
                <a:solidFill>
                  <a:srgbClr val="0000FF"/>
                </a:solidFill>
                <a:latin typeface="Consolas" panose="020B0609020204030204" pitchFamily="49" charset="0"/>
              </a:rPr>
              <a:t>height </a:t>
            </a:r>
            <a:r>
              <a:rPr lang="en-US">
                <a:latin typeface="Consolas" panose="020B0609020204030204" pitchFamily="49" charset="0"/>
              </a:rPr>
              <a:t>=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>
                <a:latin typeface="Consolas" panose="020B0609020204030204" pitchFamily="49" charset="0"/>
              </a:rPr>
              <a:t>	}</a:t>
            </a:r>
            <a:endParaRPr lang="en-IN">
              <a:latin typeface="Consolas" panose="020B0609020204030204" pitchFamily="49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IN">
                <a:latin typeface="Consolas" panose="020B0609020204030204" pitchFamily="49" charset="0"/>
              </a:rPr>
              <a:t>	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>
                <a:latin typeface="Consolas" panose="020B0609020204030204" pitchFamily="49" charset="0"/>
              </a:rPr>
              <a:t> volume() {</a:t>
            </a:r>
            <a:endParaRPr lang="en-IN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IN">
                <a:latin typeface="Consolas" panose="020B0609020204030204" pitchFamily="49" charset="0"/>
              </a:rPr>
              <a:t>		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volume</a:t>
            </a:r>
            <a:r>
              <a:rPr lang="en-IN">
                <a:latin typeface="Consolas" panose="020B0609020204030204" pitchFamily="49" charset="0"/>
              </a:rPr>
              <a:t> = </a:t>
            </a:r>
            <a:r>
              <a:rPr lang="en-IN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>
                <a:latin typeface="Consolas" panose="020B0609020204030204" pitchFamily="49" charset="0"/>
              </a:rPr>
              <a:t> * </a:t>
            </a:r>
            <a:r>
              <a:rPr lang="en-IN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>
                <a:latin typeface="Consolas" panose="020B0609020204030204" pitchFamily="49" charset="0"/>
              </a:rPr>
              <a:t> * </a:t>
            </a:r>
            <a:r>
              <a:rPr lang="en-IN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IN">
                <a:latin typeface="Consolas" panose="020B0609020204030204" pitchFamily="49" charset="0"/>
              </a:rPr>
              <a:t>		System.</a:t>
            </a:r>
            <a:r>
              <a:rPr lang="en-IN" i="1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err="1">
                <a:latin typeface="Consolas" panose="020B0609020204030204" pitchFamily="49" charset="0"/>
              </a:rPr>
              <a:t>.println(</a:t>
            </a:r>
            <a:r>
              <a:rPr lang="en-IN">
                <a:solidFill>
                  <a:srgbClr val="0000FF"/>
                </a:solidFill>
                <a:latin typeface="Consolas" panose="020B0609020204030204" pitchFamily="49" charset="0"/>
              </a:rPr>
              <a:t>"Volume is "</a:t>
            </a:r>
            <a:r>
              <a:rPr lang="en-IN">
                <a:latin typeface="Consolas" panose="020B0609020204030204" pitchFamily="49" charset="0"/>
              </a:rPr>
              <a:t> +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volume</a:t>
            </a:r>
            <a:r>
              <a:rPr lang="en-IN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IN">
                <a:latin typeface="Consolas" panose="020B0609020204030204" pitchFamily="49" charset="0"/>
              </a:rPr>
              <a:t>	}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>
                <a:latin typeface="Consolas" panose="020B0609020204030204" pitchFamily="49" charset="0"/>
              </a:rPr>
              <a:t> BoxDemo {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>
                <a:latin typeface="Consolas" panose="020B0609020204030204" pitchFamily="49" charset="0"/>
              </a:rPr>
              <a:t>	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>
                <a:latin typeface="Consolas" panose="020B0609020204030204" pitchFamily="49" charset="0"/>
              </a:rPr>
              <a:t> main(String </a:t>
            </a:r>
            <a:r>
              <a:rPr lang="en-IN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IN">
                <a:latin typeface="Consolas" panose="020B0609020204030204" pitchFamily="49" charset="0"/>
              </a:rPr>
              <a:t>[]) {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>
                <a:latin typeface="Consolas" panose="020B0609020204030204" pitchFamily="49" charset="0"/>
              </a:rPr>
              <a:t>		Box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 </a:t>
            </a:r>
            <a:r>
              <a:rPr lang="en-IN">
                <a:latin typeface="Consolas" panose="020B0609020204030204" pitchFamily="49" charset="0"/>
              </a:rPr>
              <a:t>= 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>
                <a:latin typeface="Consolas" panose="020B0609020204030204" pitchFamily="49" charset="0"/>
              </a:rPr>
              <a:t> Box(10,20,30);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>
                <a:latin typeface="Consolas" panose="020B0609020204030204" pitchFamily="49" charset="0"/>
              </a:rPr>
              <a:t>		Box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 </a:t>
            </a:r>
            <a:r>
              <a:rPr lang="en-IN">
                <a:latin typeface="Consolas" panose="020B0609020204030204" pitchFamily="49" charset="0"/>
              </a:rPr>
              <a:t>= 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>
                <a:latin typeface="Consolas" panose="020B0609020204030204" pitchFamily="49" charset="0"/>
              </a:rPr>
              <a:t> Box(3,6,9);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IN">
                <a:latin typeface="Consolas" panose="020B0609020204030204" pitchFamily="49" charset="0"/>
              </a:rPr>
              <a:t>		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.</a:t>
            </a:r>
            <a:r>
              <a:rPr lang="en-IN">
                <a:latin typeface="Consolas" panose="020B0609020204030204" pitchFamily="49" charset="0"/>
              </a:rPr>
              <a:t>volume();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		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.</a:t>
            </a:r>
            <a:r>
              <a:rPr lang="en-IN">
                <a:latin typeface="Consolas" panose="020B0609020204030204" pitchFamily="49" charset="0"/>
              </a:rPr>
              <a:t>volume();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>
                <a:latin typeface="Consolas" panose="020B0609020204030204" pitchFamily="49" charset="0"/>
              </a:rPr>
              <a:t>	}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>
                <a:latin typeface="Consolas" panose="020B0609020204030204" pitchFamily="49" charset="0"/>
              </a:rPr>
              <a:t>}</a:t>
            </a:r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837113" y="1699956"/>
            <a:ext cx="2667000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ine Callout 1 5"/>
          <p:cNvSpPr/>
          <p:nvPr/>
        </p:nvSpPr>
        <p:spPr>
          <a:xfrm>
            <a:off x="5570913" y="1852356"/>
            <a:ext cx="3276600" cy="457200"/>
          </a:xfrm>
          <a:prstGeom prst="borderCallout1">
            <a:avLst>
              <a:gd name="adj1" fmla="val 45220"/>
              <a:gd name="adj2" fmla="val -490"/>
              <a:gd name="adj3" fmla="val 735"/>
              <a:gd name="adj4" fmla="val -334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rgbClr val="C00000"/>
                </a:solidFill>
              </a:rPr>
              <a:t>Creates ambiguity for compiler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5584360" y="1838909"/>
            <a:ext cx="3276600" cy="838200"/>
          </a:xfrm>
          <a:prstGeom prst="borderCallout1">
            <a:avLst>
              <a:gd name="adj1" fmla="val 45220"/>
              <a:gd name="adj2" fmla="val -490"/>
              <a:gd name="adj3" fmla="val 735"/>
              <a:gd name="adj4" fmla="val -334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rgbClr val="0000FF"/>
                </a:solidFill>
              </a:rPr>
              <a:t>length</a:t>
            </a:r>
            <a:r>
              <a:rPr lang="en-IN">
                <a:solidFill>
                  <a:srgbClr val="C00000"/>
                </a:solidFill>
              </a:rPr>
              <a:t> is instance variable as well as </a:t>
            </a:r>
            <a:r>
              <a:rPr lang="en-IN">
                <a:solidFill>
                  <a:schemeClr val="accent6">
                    <a:lumMod val="50000"/>
                  </a:schemeClr>
                </a:solidFill>
              </a:rPr>
              <a:t>length</a:t>
            </a:r>
            <a:r>
              <a:rPr lang="en-IN">
                <a:solidFill>
                  <a:srgbClr val="C00000"/>
                </a:solidFill>
              </a:rPr>
              <a:t> is formal parameter of method</a:t>
            </a:r>
          </a:p>
        </p:txBody>
      </p:sp>
      <p:sp>
        <p:nvSpPr>
          <p:cNvPr id="8" name="Rectangle 7"/>
          <p:cNvSpPr/>
          <p:nvPr/>
        </p:nvSpPr>
        <p:spPr>
          <a:xfrm>
            <a:off x="922713" y="1116959"/>
            <a:ext cx="8229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>
                <a:latin typeface="Consolas" panose="020B0609020204030204" pitchFamily="49" charset="0"/>
              </a:rPr>
              <a:t>Box(</a:t>
            </a:r>
            <a:r>
              <a:rPr lang="en-IN" sz="220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2200">
                <a:latin typeface="Consolas" panose="020B0609020204030204" pitchFamily="49" charset="0"/>
              </a:rPr>
              <a:t> </a:t>
            </a:r>
            <a:r>
              <a:rPr lang="en-IN" sz="22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IN" sz="2200">
                <a:latin typeface="Consolas" panose="020B0609020204030204" pitchFamily="49" charset="0"/>
              </a:rPr>
              <a:t>, </a:t>
            </a:r>
            <a:r>
              <a:rPr lang="en-IN" sz="220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2200">
                <a:latin typeface="Consolas" panose="020B0609020204030204" pitchFamily="49" charset="0"/>
              </a:rPr>
              <a:t> </a:t>
            </a:r>
            <a:r>
              <a:rPr lang="en-IN" sz="22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breadth</a:t>
            </a:r>
            <a:r>
              <a:rPr lang="en-IN" sz="2200">
                <a:latin typeface="Consolas" panose="020B0609020204030204" pitchFamily="49" charset="0"/>
              </a:rPr>
              <a:t>, </a:t>
            </a:r>
            <a:r>
              <a:rPr lang="en-IN" sz="220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2200">
                <a:latin typeface="Consolas" panose="020B0609020204030204" pitchFamily="49" charset="0"/>
              </a:rPr>
              <a:t> </a:t>
            </a:r>
            <a:r>
              <a:rPr lang="en-IN" sz="22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sz="2200">
                <a:latin typeface="Consolas" panose="020B0609020204030204" pitchFamily="49" charset="0"/>
              </a:rPr>
              <a:t>) {</a:t>
            </a:r>
            <a:endParaRPr lang="en-IN" sz="2200"/>
          </a:p>
        </p:txBody>
      </p:sp>
      <p:sp>
        <p:nvSpPr>
          <p:cNvPr id="9" name="Rectangle 8"/>
          <p:cNvSpPr/>
          <p:nvPr/>
        </p:nvSpPr>
        <p:spPr>
          <a:xfrm>
            <a:off x="1832741" y="1706126"/>
            <a:ext cx="7315200" cy="909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IN" sz="220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IN" sz="2200" err="1">
                <a:solidFill>
                  <a:srgbClr val="0000FF"/>
                </a:solidFill>
                <a:latin typeface="Consolas" panose="020B0609020204030204" pitchFamily="49" charset="0"/>
              </a:rPr>
              <a:t>.length</a:t>
            </a:r>
            <a:r>
              <a:rPr lang="en-US" sz="2200">
                <a:latin typeface="Consolas" panose="020B0609020204030204" pitchFamily="49" charset="0"/>
              </a:rPr>
              <a:t> = </a:t>
            </a:r>
            <a:r>
              <a:rPr lang="en-US" sz="22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220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IN" sz="2200" err="1">
                <a:solidFill>
                  <a:srgbClr val="0000FF"/>
                </a:solidFill>
                <a:latin typeface="Consolas" panose="020B0609020204030204" pitchFamily="49" charset="0"/>
              </a:rPr>
              <a:t>.breadth </a:t>
            </a:r>
            <a:r>
              <a:rPr lang="en-US" sz="2200">
                <a:latin typeface="Consolas" panose="020B0609020204030204" pitchFamily="49" charset="0"/>
              </a:rPr>
              <a:t>= </a:t>
            </a:r>
            <a:r>
              <a:rPr lang="en-IN" sz="22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breadth</a:t>
            </a:r>
            <a:r>
              <a:rPr lang="en-US" sz="220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IN" sz="2200" err="1">
                <a:solidFill>
                  <a:srgbClr val="0000FF"/>
                </a:solidFill>
                <a:latin typeface="Consolas" panose="020B0609020204030204" pitchFamily="49" charset="0"/>
              </a:rPr>
              <a:t>.height </a:t>
            </a:r>
            <a:r>
              <a:rPr lang="en-US" sz="2200">
                <a:latin typeface="Consolas" panose="020B0609020204030204" pitchFamily="49" charset="0"/>
              </a:rPr>
              <a:t>= </a:t>
            </a:r>
            <a:r>
              <a:rPr lang="en-IN" sz="22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sz="220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32741" y="1721852"/>
            <a:ext cx="7293964" cy="909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IN" sz="220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US" sz="2200">
                <a:latin typeface="Consolas" panose="020B0609020204030204" pitchFamily="49" charset="0"/>
              </a:rPr>
              <a:t> = </a:t>
            </a:r>
            <a:r>
              <a:rPr lang="en-US" sz="22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220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>
                <a:solidFill>
                  <a:srgbClr val="0000FF"/>
                </a:solidFill>
                <a:latin typeface="Consolas" panose="020B0609020204030204" pitchFamily="49" charset="0"/>
              </a:rPr>
              <a:t>breadth </a:t>
            </a:r>
            <a:r>
              <a:rPr lang="en-US" sz="2200">
                <a:latin typeface="Consolas" panose="020B0609020204030204" pitchFamily="49" charset="0"/>
              </a:rPr>
              <a:t>= </a:t>
            </a:r>
            <a:r>
              <a:rPr lang="en-IN" sz="22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breadth</a:t>
            </a:r>
            <a:r>
              <a:rPr lang="en-US" sz="220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>
                <a:solidFill>
                  <a:srgbClr val="0000FF"/>
                </a:solidFill>
                <a:latin typeface="Consolas" panose="020B0609020204030204" pitchFamily="49" charset="0"/>
              </a:rPr>
              <a:t>height </a:t>
            </a:r>
            <a:r>
              <a:rPr lang="en-US" sz="2200">
                <a:latin typeface="Consolas" panose="020B0609020204030204" pitchFamily="49" charset="0"/>
              </a:rPr>
              <a:t>= </a:t>
            </a:r>
            <a:r>
              <a:rPr lang="en-IN" sz="22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sz="2200">
                <a:latin typeface="Consolas" panose="020B0609020204030204" pitchFamily="49" charset="0"/>
              </a:rPr>
              <a:t>;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28625" y="495300"/>
            <a:ext cx="1408488" cy="1357056"/>
            <a:chOff x="428625" y="495300"/>
            <a:chExt cx="1408488" cy="1357056"/>
          </a:xfrm>
        </p:grpSpPr>
        <p:cxnSp>
          <p:nvCxnSpPr>
            <p:cNvPr id="35" name="Straight Connector 34"/>
            <p:cNvCxnSpPr>
              <a:stCxn id="5" idx="1"/>
            </p:cNvCxnSpPr>
            <p:nvPr/>
          </p:nvCxnSpPr>
          <p:spPr>
            <a:xfrm flipH="1">
              <a:off x="428625" y="1852356"/>
              <a:ext cx="14084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438150" y="495300"/>
              <a:ext cx="0" cy="13436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428625" y="504825"/>
              <a:ext cx="4940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7589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  <p:bldP spid="9" grpId="0"/>
      <p:bldP spid="10" grpId="0"/>
      <p:bldP spid="10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‘</a:t>
            </a:r>
            <a:r>
              <a:rPr lang="en-US" i="1"/>
              <a:t>this</a:t>
            </a:r>
            <a:r>
              <a:rPr lang="en-US"/>
              <a:t>’ Keyword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628520" cy="5590565"/>
          </a:xfrm>
        </p:spPr>
        <p:txBody>
          <a:bodyPr/>
          <a:lstStyle/>
          <a:p>
            <a:r>
              <a:rPr lang="en-US"/>
              <a:t> </a:t>
            </a:r>
            <a:r>
              <a:rPr lang="en-US" i="1">
                <a:solidFill>
                  <a:srgbClr val="002060"/>
                </a:solidFill>
              </a:rPr>
              <a:t>this</a:t>
            </a:r>
            <a:r>
              <a:rPr lang="en-US"/>
              <a:t> is a reference variable that refers to the current object.</a:t>
            </a:r>
          </a:p>
          <a:p>
            <a:r>
              <a:rPr lang="en-US"/>
              <a:t> </a:t>
            </a:r>
            <a:r>
              <a:rPr lang="en-US" i="1">
                <a:solidFill>
                  <a:srgbClr val="002060"/>
                </a:solidFill>
              </a:rPr>
              <a:t>this</a:t>
            </a:r>
            <a:r>
              <a:rPr lang="en-US"/>
              <a:t> can be used to invoke current object's method.</a:t>
            </a:r>
          </a:p>
          <a:p>
            <a:r>
              <a:rPr lang="en-US"/>
              <a:t> </a:t>
            </a:r>
            <a:r>
              <a:rPr lang="en-US" i="1">
                <a:solidFill>
                  <a:srgbClr val="002060"/>
                </a:solidFill>
              </a:rPr>
              <a:t>this()</a:t>
            </a:r>
            <a:r>
              <a:rPr lang="en-US"/>
              <a:t> can be used to invoke current class constructor</a:t>
            </a:r>
          </a:p>
          <a:p>
            <a:r>
              <a:rPr lang="en-US"/>
              <a:t> </a:t>
            </a:r>
            <a:r>
              <a:rPr lang="en-US" i="1">
                <a:solidFill>
                  <a:srgbClr val="002060"/>
                </a:solidFill>
              </a:rPr>
              <a:t>this</a:t>
            </a:r>
            <a:r>
              <a:rPr lang="en-US"/>
              <a:t> can be passed as a parameter to constructor and method call.</a:t>
            </a:r>
          </a:p>
          <a:p>
            <a:r>
              <a:rPr lang="en-US"/>
              <a:t> </a:t>
            </a:r>
            <a:r>
              <a:rPr lang="en-US" i="1">
                <a:solidFill>
                  <a:srgbClr val="002060"/>
                </a:solidFill>
              </a:rPr>
              <a:t>this</a:t>
            </a:r>
            <a:r>
              <a:rPr lang="en-US">
                <a:solidFill>
                  <a:srgbClr val="002060"/>
                </a:solidFill>
              </a:rPr>
              <a:t> </a:t>
            </a:r>
            <a:r>
              <a:rPr lang="en-US"/>
              <a:t>can be used to return the current object from the method.</a:t>
            </a:r>
          </a:p>
          <a:p>
            <a:endParaRPr lang="en-IN"/>
          </a:p>
        </p:txBody>
      </p:sp>
      <p:pic>
        <p:nvPicPr>
          <p:cNvPr id="2050" name="Picture 2" descr="Quiz: this / that / these / those (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157" y="973137"/>
            <a:ext cx="3420743" cy="17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758564" y="1951335"/>
            <a:ext cx="7200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This</a:t>
            </a:r>
          </a:p>
        </p:txBody>
      </p:sp>
    </p:spTree>
    <p:extLst>
      <p:ext uri="{BB962C8B-B14F-4D97-AF65-F5344CB8AC3E}">
        <p14:creationId xmlns:p14="http://schemas.microsoft.com/office/powerpoint/2010/main" val="32025110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Copy Constructor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527" y="1361283"/>
            <a:ext cx="1709464" cy="170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82180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Copy Constructor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242324" cy="5590565"/>
          </a:xfrm>
        </p:spPr>
        <p:txBody>
          <a:bodyPr/>
          <a:lstStyle/>
          <a:p>
            <a:r>
              <a:rPr lang="en-US"/>
              <a:t>It is a </a:t>
            </a:r>
            <a:r>
              <a:rPr lang="en-US">
                <a:solidFill>
                  <a:srgbClr val="002060"/>
                </a:solidFill>
              </a:rPr>
              <a:t>special</a:t>
            </a:r>
            <a:r>
              <a:rPr lang="en-US"/>
              <a:t> type of constructor that is used to create a </a:t>
            </a:r>
            <a:r>
              <a:rPr lang="en-US">
                <a:solidFill>
                  <a:srgbClr val="002060"/>
                </a:solidFill>
              </a:rPr>
              <a:t>new object </a:t>
            </a:r>
            <a:r>
              <a:rPr lang="en-US"/>
              <a:t>using the </a:t>
            </a:r>
            <a:r>
              <a:rPr lang="en-US">
                <a:solidFill>
                  <a:srgbClr val="002060"/>
                </a:solidFill>
              </a:rPr>
              <a:t>existing object </a:t>
            </a:r>
            <a:r>
              <a:rPr lang="en-US"/>
              <a:t>of a class that had been created previously. </a:t>
            </a:r>
          </a:p>
          <a:p>
            <a:r>
              <a:rPr lang="en-US"/>
              <a:t>It creates a </a:t>
            </a:r>
            <a:r>
              <a:rPr lang="en-US">
                <a:solidFill>
                  <a:srgbClr val="002060"/>
                </a:solidFill>
              </a:rPr>
              <a:t>new object </a:t>
            </a:r>
            <a:r>
              <a:rPr lang="en-US"/>
              <a:t>by initializing the object with the </a:t>
            </a:r>
            <a:r>
              <a:rPr lang="en-US">
                <a:solidFill>
                  <a:srgbClr val="002060"/>
                </a:solidFill>
              </a:rPr>
              <a:t>instance</a:t>
            </a:r>
            <a:r>
              <a:rPr lang="en-US"/>
              <a:t> of the same class.</a:t>
            </a: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867378" y="1145832"/>
            <a:ext cx="3765600" cy="1501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002060"/>
                </a:solidFill>
                <a:latin typeface="Consolas" panose="020B0609020204030204" pitchFamily="49" charset="0"/>
              </a:rPr>
              <a:t>Constructor 1()</a:t>
            </a:r>
          </a:p>
          <a:p>
            <a:r>
              <a:rPr lang="en-US" b="1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b="1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IN" b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66196" y="1147430"/>
            <a:ext cx="3766782" cy="14996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002060"/>
                </a:solidFill>
                <a:latin typeface="Consolas" panose="020B0609020204030204" pitchFamily="49" charset="0"/>
              </a:rPr>
              <a:t>Constructor 2(Constructor 1)</a:t>
            </a:r>
          </a:p>
          <a:p>
            <a:r>
              <a:rPr lang="en-US" b="1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b="1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IN" b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/>
          <p:cNvCxnSpPr>
            <a:stCxn id="4" idx="2"/>
          </p:cNvCxnSpPr>
          <p:nvPr/>
        </p:nvCxnSpPr>
        <p:spPr>
          <a:xfrm flipH="1">
            <a:off x="9749587" y="2647032"/>
            <a:ext cx="591" cy="121528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837294" y="2712331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Copy Constructor</a:t>
            </a:r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3978054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6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19" presetID="42" presetClass="path" presetSubtype="0" dur="2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07 -3.7037E-07 L -0.00143 0.41991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2099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ur="2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06 -3.7037E-06 L 0.00052 0.11482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7" grpId="1" animBg="1"/>
      <p:bldP spid="11" grpId="0"/>
      <p:bldP spid="1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 Class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81081"/>
            <a:ext cx="5334000" cy="18620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4836000" y="1074051"/>
            <a:ext cx="2520000" cy="521835"/>
          </a:xfrm>
          <a:custGeom>
            <a:avLst/>
            <a:gdLst>
              <a:gd name="connsiteX0" fmla="*/ 0 w 1857374"/>
              <a:gd name="connsiteY0" fmla="*/ 0 h 742949"/>
              <a:gd name="connsiteX1" fmla="*/ 1857374 w 1857374"/>
              <a:gd name="connsiteY1" fmla="*/ 0 h 742949"/>
              <a:gd name="connsiteX2" fmla="*/ 1857374 w 1857374"/>
              <a:gd name="connsiteY2" fmla="*/ 742949 h 742949"/>
              <a:gd name="connsiteX3" fmla="*/ 0 w 1857374"/>
              <a:gd name="connsiteY3" fmla="*/ 742949 h 742949"/>
              <a:gd name="connsiteX4" fmla="*/ 0 w 1857374"/>
              <a:gd name="connsiteY4" fmla="*/ 0 h 74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7374" h="742949">
                <a:moveTo>
                  <a:pt x="0" y="0"/>
                </a:moveTo>
                <a:lnTo>
                  <a:pt x="1857374" y="0"/>
                </a:lnTo>
                <a:lnTo>
                  <a:pt x="1857374" y="742949"/>
                </a:lnTo>
                <a:lnTo>
                  <a:pt x="0" y="7429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696" tIns="134112" rIns="234696" bIns="134112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kern="1200"/>
              <a:t>Class: Car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41938" y="2106514"/>
          <a:ext cx="335280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/>
                        <a:t>Properties (Describe)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Company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Mfg.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Fuel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Mileage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Gear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Power Steering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Anti-Lock braking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893233" y="3002406"/>
          <a:ext cx="304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Methods (Functions)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Consolas" panose="020B0609020204030204" pitchFamily="49" charset="0"/>
                        </a:rPr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Consolas" panose="020B0609020204030204" pitchFamily="49" charset="0"/>
                        </a:rPr>
                        <a:t>Drive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Consolas" panose="020B0609020204030204" pitchFamily="49" charset="0"/>
                        </a:rPr>
                        <a:t>Park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err="1">
                          <a:latin typeface="Consolas" panose="020B0609020204030204" pitchFamily="49" charset="0"/>
                        </a:rPr>
                        <a:t>On_break</a:t>
                      </a:r>
                      <a:endParaRPr lang="en-US" sz="20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err="1">
                          <a:latin typeface="Consolas" panose="020B0609020204030204" pitchFamily="49" charset="0"/>
                        </a:rPr>
                        <a:t>On_lock</a:t>
                      </a:r>
                      <a:endParaRPr lang="en-US" sz="20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err="1">
                          <a:latin typeface="Consolas" panose="020B0609020204030204" pitchFamily="49" charset="0"/>
                        </a:rPr>
                        <a:t>On_turn</a:t>
                      </a:r>
                      <a:endParaRPr lang="en-US" sz="20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 flipV="1">
            <a:off x="3494738" y="2545651"/>
            <a:ext cx="990600" cy="305614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287789" y="2698458"/>
            <a:ext cx="947651" cy="24424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973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Copy Constructor: MyProgramCopy.java</a:t>
            </a:r>
            <a:endParaRPr lang="en-IN" b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662" y="754953"/>
            <a:ext cx="6507185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80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b="1">
                <a:latin typeface="Consolas" panose="020B0609020204030204" pitchFamily="49" charset="0"/>
              </a:rPr>
              <a:t>Student</a:t>
            </a:r>
            <a:r>
              <a:rPr lang="en-US" sz="1800">
                <a:latin typeface="Consolas" panose="020B0609020204030204" pitchFamily="49" charset="0"/>
              </a:rPr>
              <a:t>{  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800">
                <a:latin typeface="Consolas" panose="020B0609020204030204" pitchFamily="49" charset="0"/>
              </a:rPr>
              <a:t>	</a:t>
            </a:r>
            <a:r>
              <a:rPr lang="en-US" sz="1800">
                <a:solidFill>
                  <a:srgbClr val="3333CC"/>
                </a:solidFill>
                <a:latin typeface="Consolas" panose="020B0609020204030204" pitchFamily="49" charset="0"/>
              </a:rPr>
              <a:t>String</a:t>
            </a:r>
            <a:r>
              <a:rPr lang="en-US" sz="1800">
                <a:latin typeface="Consolas" panose="020B0609020204030204" pitchFamily="49" charset="0"/>
              </a:rPr>
              <a:t> name;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800">
                <a:latin typeface="Consolas" panose="020B0609020204030204" pitchFamily="49" charset="0"/>
              </a:rPr>
              <a:t>	</a:t>
            </a:r>
            <a:r>
              <a:rPr lang="en-US" sz="180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err="1">
                <a:latin typeface="Consolas" panose="020B0609020204030204" pitchFamily="49" charset="0"/>
              </a:rPr>
              <a:t>rollno;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800">
                <a:latin typeface="Consolas" panose="020B0609020204030204" pitchFamily="49" charset="0"/>
              </a:rPr>
              <a:t>	Student(String </a:t>
            </a:r>
            <a:r>
              <a:rPr lang="en-US" sz="1800" err="1">
                <a:solidFill>
                  <a:srgbClr val="3333CC"/>
                </a:solidFill>
                <a:latin typeface="Consolas" panose="020B0609020204030204" pitchFamily="49" charset="0"/>
              </a:rPr>
              <a:t>s_name</a:t>
            </a:r>
            <a:r>
              <a:rPr lang="en-US" sz="1800">
                <a:latin typeface="Consolas" panose="020B0609020204030204" pitchFamily="49" charset="0"/>
              </a:rPr>
              <a:t>, int </a:t>
            </a:r>
            <a:r>
              <a:rPr lang="en-US" sz="1800" err="1">
                <a:solidFill>
                  <a:srgbClr val="3333CC"/>
                </a:solidFill>
                <a:latin typeface="Consolas" panose="020B0609020204030204" pitchFamily="49" charset="0"/>
              </a:rPr>
              <a:t>s_roll</a:t>
            </a:r>
            <a:r>
              <a:rPr lang="en-US" sz="1800">
                <a:latin typeface="Consolas" panose="020B0609020204030204" pitchFamily="49" charset="0"/>
              </a:rPr>
              <a:t>){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800">
                <a:latin typeface="Consolas" panose="020B0609020204030204" pitchFamily="49" charset="0"/>
              </a:rPr>
              <a:t>     System.out.println(</a:t>
            </a:r>
            <a:r>
              <a:rPr lang="en-US" sz="180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1800" err="1">
                <a:solidFill>
                  <a:srgbClr val="008000"/>
                </a:solidFill>
                <a:latin typeface="Consolas" panose="020B0609020204030204" pitchFamily="49" charset="0"/>
              </a:rPr>
              <a:t>ConstructorInvoked</a:t>
            </a:r>
            <a:r>
              <a:rPr lang="en-US" sz="180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180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800">
                <a:latin typeface="Consolas" panose="020B0609020204030204" pitchFamily="49" charset="0"/>
              </a:rPr>
              <a:t>      </a:t>
            </a:r>
            <a:r>
              <a:rPr lang="en-US" sz="1800">
                <a:solidFill>
                  <a:srgbClr val="3333CC"/>
                </a:solidFill>
                <a:latin typeface="Consolas" panose="020B0609020204030204" pitchFamily="49" charset="0"/>
              </a:rPr>
              <a:t>this</a:t>
            </a:r>
            <a:r>
              <a:rPr lang="en-US" sz="1800">
                <a:latin typeface="Consolas" panose="020B0609020204030204" pitchFamily="49" charset="0"/>
              </a:rPr>
              <a:t>.name=s_name;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800">
                <a:latin typeface="Consolas" panose="020B0609020204030204" pitchFamily="49" charset="0"/>
              </a:rPr>
              <a:t>      </a:t>
            </a:r>
            <a:r>
              <a:rPr lang="en-US" sz="1800" err="1">
                <a:solidFill>
                  <a:srgbClr val="3333CC"/>
                </a:solidFill>
                <a:latin typeface="Consolas" panose="020B0609020204030204" pitchFamily="49" charset="0"/>
              </a:rPr>
              <a:t>this</a:t>
            </a:r>
            <a:r>
              <a:rPr lang="en-US" sz="1800" err="1">
                <a:latin typeface="Consolas" panose="020B0609020204030204" pitchFamily="49" charset="0"/>
              </a:rPr>
              <a:t>.rollno=s_roll</a:t>
            </a:r>
            <a:r>
              <a:rPr lang="en-US" sz="180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800">
                <a:latin typeface="Consolas" panose="020B0609020204030204" pitchFamily="49" charset="0"/>
              </a:rPr>
              <a:t>    } </a:t>
            </a:r>
            <a:r>
              <a:rPr lang="en-US" sz="18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//Constructor1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endParaRPr lang="en-US" sz="18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800">
                <a:latin typeface="Consolas" panose="020B0609020204030204" pitchFamily="49" charset="0"/>
              </a:rPr>
              <a:t>	</a:t>
            </a:r>
            <a:r>
              <a:rPr lang="en-US" sz="1800" b="1">
                <a:latin typeface="Consolas" panose="020B0609020204030204" pitchFamily="49" charset="0"/>
              </a:rPr>
              <a:t>Student(Student </a:t>
            </a:r>
            <a:r>
              <a:rPr lang="en-US" sz="1800" b="1">
                <a:solidFill>
                  <a:srgbClr val="3333CC"/>
                </a:solidFill>
                <a:latin typeface="Consolas" panose="020B0609020204030204" pitchFamily="49" charset="0"/>
              </a:rPr>
              <a:t>s</a:t>
            </a:r>
            <a:r>
              <a:rPr lang="en-US" sz="1800" b="1">
                <a:latin typeface="Consolas" panose="020B0609020204030204" pitchFamily="49" charset="0"/>
              </a:rPr>
              <a:t>){ </a:t>
            </a:r>
            <a:r>
              <a:rPr lang="en-US" sz="1800" b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//CopyConstructor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800" b="1">
                <a:latin typeface="Consolas" panose="020B0609020204030204" pitchFamily="49" charset="0"/>
              </a:rPr>
              <a:t>     System.out.println(</a:t>
            </a:r>
            <a:r>
              <a:rPr lang="en-US" sz="1800" b="1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1800" b="1" err="1">
                <a:solidFill>
                  <a:srgbClr val="008000"/>
                </a:solidFill>
                <a:latin typeface="Consolas" panose="020B0609020204030204" pitchFamily="49" charset="0"/>
              </a:rPr>
              <a:t>CopyConstructor 				         Invoked</a:t>
            </a:r>
            <a:r>
              <a:rPr lang="en-US" sz="1800" b="1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1800" b="1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800" b="1">
                <a:latin typeface="Consolas" panose="020B0609020204030204" pitchFamily="49" charset="0"/>
              </a:rPr>
              <a:t>    </a:t>
            </a:r>
            <a:r>
              <a:rPr lang="en-US" sz="1800" b="1">
                <a:solidFill>
                  <a:srgbClr val="3333CC"/>
                </a:solidFill>
                <a:latin typeface="Consolas" panose="020B0609020204030204" pitchFamily="49" charset="0"/>
              </a:rPr>
              <a:t>this</a:t>
            </a:r>
            <a:r>
              <a:rPr lang="en-US" sz="1800" b="1">
                <a:latin typeface="Consolas" panose="020B0609020204030204" pitchFamily="49" charset="0"/>
              </a:rPr>
              <a:t>.name=s.name;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800" b="1">
                <a:latin typeface="Consolas" panose="020B0609020204030204" pitchFamily="49" charset="0"/>
              </a:rPr>
              <a:t>    </a:t>
            </a:r>
            <a:r>
              <a:rPr lang="en-US" sz="1800" b="1" err="1">
                <a:solidFill>
                  <a:srgbClr val="3333CC"/>
                </a:solidFill>
                <a:latin typeface="Consolas" panose="020B0609020204030204" pitchFamily="49" charset="0"/>
              </a:rPr>
              <a:t>this</a:t>
            </a:r>
            <a:r>
              <a:rPr lang="en-US" sz="1800" b="1" err="1">
                <a:latin typeface="Consolas" panose="020B0609020204030204" pitchFamily="49" charset="0"/>
              </a:rPr>
              <a:t>.rollno=s.rollno;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800" b="1">
                <a:latin typeface="Consolas" panose="020B0609020204030204" pitchFamily="49" charset="0"/>
              </a:rPr>
              <a:t>   } </a:t>
            </a:r>
            <a:r>
              <a:rPr lang="en-US" sz="1800" b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//Constructor2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endParaRPr lang="en-US" sz="1800" b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800">
                <a:latin typeface="Consolas" panose="020B0609020204030204" pitchFamily="49" charset="0"/>
              </a:rPr>
              <a:t>   </a:t>
            </a:r>
            <a:r>
              <a:rPr lang="en-US" sz="1800">
                <a:solidFill>
                  <a:srgbClr val="3333CC"/>
                </a:solidFill>
                <a:latin typeface="Consolas" panose="020B0609020204030204" pitchFamily="49" charset="0"/>
              </a:rPr>
              <a:t>public void </a:t>
            </a:r>
            <a:r>
              <a:rPr lang="en-US" sz="1800">
                <a:latin typeface="Consolas" panose="020B0609020204030204" pitchFamily="49" charset="0"/>
              </a:rPr>
              <a:t>display(){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800">
                <a:latin typeface="Consolas" panose="020B0609020204030204" pitchFamily="49" charset="0"/>
              </a:rPr>
              <a:t>    System.out.print(</a:t>
            </a:r>
            <a:r>
              <a:rPr lang="en-US" sz="1800">
                <a:solidFill>
                  <a:srgbClr val="008000"/>
                </a:solidFill>
                <a:latin typeface="Consolas" panose="020B0609020204030204" pitchFamily="49" charset="0"/>
              </a:rPr>
              <a:t>"name="</a:t>
            </a:r>
            <a:r>
              <a:rPr lang="en-US" sz="1800">
                <a:latin typeface="Consolas" panose="020B0609020204030204" pitchFamily="49" charset="0"/>
              </a:rPr>
              <a:t>+name);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800">
                <a:latin typeface="Consolas" panose="020B0609020204030204" pitchFamily="49" charset="0"/>
              </a:rPr>
              <a:t>    System.out.println(</a:t>
            </a:r>
            <a:r>
              <a:rPr lang="en-US" sz="1800">
                <a:solidFill>
                  <a:srgbClr val="008000"/>
                </a:solidFill>
                <a:latin typeface="Consolas" panose="020B0609020204030204" pitchFamily="49" charset="0"/>
              </a:rPr>
              <a:t>"  rollno="</a:t>
            </a:r>
            <a:r>
              <a:rPr lang="en-US" sz="1800">
                <a:latin typeface="Consolas" panose="020B0609020204030204" pitchFamily="49" charset="0"/>
              </a:rPr>
              <a:t>+rollno);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800">
                <a:latin typeface="Consolas" panose="020B0609020204030204" pitchFamily="49" charset="0"/>
              </a:rPr>
              <a:t> } </a:t>
            </a:r>
            <a:r>
              <a:rPr lang="en-US" sz="18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display()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800">
                <a:latin typeface="Consolas" panose="020B0609020204030204" pitchFamily="49" charset="0"/>
              </a:rPr>
              <a:t>} </a:t>
            </a:r>
            <a:r>
              <a:rPr lang="en-US" sz="18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  <a:endParaRPr lang="en-IN" sz="18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/>
          <p:nvPr/>
        </p:nvSpPr>
        <p:spPr>
          <a:xfrm>
            <a:off x="6523015" y="864023"/>
            <a:ext cx="5668985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9"/>
            </a:pPr>
            <a:r>
              <a:rPr lang="en-IN" sz="180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>
                <a:latin typeface="Consolas" panose="020B0609020204030204" pitchFamily="49" charset="0"/>
              </a:rPr>
              <a:t> </a:t>
            </a:r>
            <a:r>
              <a:rPr lang="en-IN" sz="1800" b="1" err="1">
                <a:latin typeface="Consolas" panose="020B0609020204030204" pitchFamily="49" charset="0"/>
              </a:rPr>
              <a:t>MyProgramCopy</a:t>
            </a:r>
            <a:r>
              <a:rPr lang="en-IN" sz="1800">
                <a:latin typeface="Consolas" panose="020B0609020204030204" pitchFamily="49" charset="0"/>
              </a:rPr>
              <a:t> {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9"/>
            </a:pPr>
            <a:r>
              <a:rPr lang="en-IN" sz="180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1800">
                <a:latin typeface="Consolas" panose="020B0609020204030204" pitchFamily="49" charset="0"/>
              </a:rPr>
              <a:t>main(String[] args){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9"/>
            </a:pPr>
            <a:r>
              <a:rPr lang="en-IN" sz="1800">
                <a:latin typeface="Consolas" panose="020B0609020204030204" pitchFamily="49" charset="0"/>
              </a:rPr>
              <a:t>  </a:t>
            </a:r>
            <a:r>
              <a:rPr lang="en-IN" sz="1800">
                <a:solidFill>
                  <a:srgbClr val="3333CC"/>
                </a:solidFill>
                <a:latin typeface="Consolas" panose="020B0609020204030204" pitchFamily="49" charset="0"/>
              </a:rPr>
              <a:t>float</a:t>
            </a:r>
            <a:r>
              <a:rPr lang="en-IN" sz="1800">
                <a:latin typeface="Consolas" panose="020B0609020204030204" pitchFamily="49" charset="0"/>
              </a:rPr>
              <a:t> area;      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9"/>
            </a:pPr>
            <a:r>
              <a:rPr lang="en-IN" sz="1800">
                <a:latin typeface="Consolas" panose="020B0609020204030204" pitchFamily="49" charset="0"/>
              </a:rPr>
              <a:t>  Student s1=</a:t>
            </a:r>
            <a:r>
              <a:rPr lang="en-IN" sz="180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>
                <a:latin typeface="Consolas" panose="020B0609020204030204" pitchFamily="49" charset="0"/>
              </a:rPr>
              <a:t> Student(</a:t>
            </a:r>
            <a:r>
              <a:rPr lang="en-IN" sz="1800">
                <a:solidFill>
                  <a:srgbClr val="008000"/>
                </a:solidFill>
                <a:latin typeface="Consolas" panose="020B0609020204030204" pitchFamily="49" charset="0"/>
              </a:rPr>
              <a:t>"darshan"</a:t>
            </a:r>
            <a:r>
              <a:rPr lang="en-IN" sz="1800">
                <a:latin typeface="Consolas" panose="020B0609020204030204" pitchFamily="49" charset="0"/>
              </a:rPr>
              <a:t>,101);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9"/>
            </a:pPr>
            <a:r>
              <a:rPr lang="en-IN" sz="1800">
                <a:latin typeface="Consolas" panose="020B0609020204030204" pitchFamily="49" charset="0"/>
              </a:rPr>
              <a:t>  </a:t>
            </a:r>
            <a:r>
              <a:rPr lang="en-IN" sz="18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//invoking Copy Constructor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9"/>
            </a:pPr>
            <a:r>
              <a:rPr lang="en-IN" sz="1800">
                <a:latin typeface="Consolas" panose="020B0609020204030204" pitchFamily="49" charset="0"/>
              </a:rPr>
              <a:t>  </a:t>
            </a:r>
            <a:r>
              <a:rPr lang="en-IN" sz="1800" b="1">
                <a:latin typeface="Consolas" panose="020B0609020204030204" pitchFamily="49" charset="0"/>
              </a:rPr>
              <a:t>Student s2=</a:t>
            </a:r>
            <a:r>
              <a:rPr lang="en-IN" sz="1800" b="1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b="1">
                <a:latin typeface="Consolas" panose="020B0609020204030204" pitchFamily="49" charset="0"/>
              </a:rPr>
              <a:t> Student(s1);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9"/>
            </a:pPr>
            <a:r>
              <a:rPr lang="en-IN" sz="1800">
                <a:latin typeface="Consolas" panose="020B0609020204030204" pitchFamily="49" charset="0"/>
              </a:rPr>
              <a:t>  s1.display();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9"/>
            </a:pPr>
            <a:r>
              <a:rPr lang="en-IN" sz="1800">
                <a:latin typeface="Consolas" panose="020B0609020204030204" pitchFamily="49" charset="0"/>
              </a:rPr>
              <a:t>  </a:t>
            </a:r>
            <a:r>
              <a:rPr lang="en-IN" sz="1800" b="1">
                <a:latin typeface="Consolas" panose="020B0609020204030204" pitchFamily="49" charset="0"/>
              </a:rPr>
              <a:t>s2.display();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9"/>
            </a:pPr>
            <a:r>
              <a:rPr lang="en-IN" sz="1800">
                <a:latin typeface="Consolas" panose="020B0609020204030204" pitchFamily="49" charset="0"/>
              </a:rPr>
              <a:t> } </a:t>
            </a:r>
            <a:r>
              <a:rPr lang="en-IN" sz="18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19"/>
            </a:pPr>
            <a:r>
              <a:rPr lang="en-IN" sz="1800">
                <a:latin typeface="Consolas" panose="020B0609020204030204" pitchFamily="49" charset="0"/>
              </a:rPr>
              <a:t>} </a:t>
            </a:r>
            <a:r>
              <a:rPr lang="en-IN" sz="18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 myProgram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637922" y="4671613"/>
            <a:ext cx="3424089" cy="12182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Consolas" panose="020B0609020204030204" pitchFamily="49" charset="0"/>
              </a:rPr>
              <a:t>Constructor Invoked</a:t>
            </a:r>
          </a:p>
          <a:p>
            <a:r>
              <a:rPr lang="en-US" b="1" err="1">
                <a:solidFill>
                  <a:schemeClr val="bg1"/>
                </a:solidFill>
                <a:latin typeface="Consolas" panose="020B0609020204030204" pitchFamily="49" charset="0"/>
              </a:rPr>
              <a:t>CopyConstructor Invoked</a:t>
            </a:r>
          </a:p>
          <a:p>
            <a:r>
              <a:rPr lang="en-US" b="1">
                <a:solidFill>
                  <a:schemeClr val="bg1"/>
                </a:solidFill>
                <a:latin typeface="Consolas" panose="020B0609020204030204" pitchFamily="49" charset="0"/>
              </a:rPr>
              <a:t>name=darshan  rollno=101</a:t>
            </a:r>
          </a:p>
          <a:p>
            <a:r>
              <a:rPr lang="en-US" b="1">
                <a:solidFill>
                  <a:schemeClr val="bg1"/>
                </a:solidFill>
                <a:latin typeface="Consolas" panose="020B0609020204030204" pitchFamily="49" charset="0"/>
              </a:rPr>
              <a:t>name=darshan  rollno=101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637921" y="4380947"/>
            <a:ext cx="798574" cy="249546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165989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20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123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3"/>
                            </p:stCondLst>
                            <p:childTnLst>
                              <p:par>
                                <p:cTn id="126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4"/>
                            </p:stCondLst>
                            <p:childTnLst>
                              <p:par>
                                <p:cTn id="129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5"/>
                            </p:stCondLst>
                            <p:childTnLst>
                              <p:par>
                                <p:cTn id="132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Advantages of Copy Constructor 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347793" cy="5590565"/>
          </a:xfrm>
        </p:spPr>
        <p:txBody>
          <a:bodyPr/>
          <a:lstStyle/>
          <a:p>
            <a:pPr fontAlgn="base"/>
            <a:r>
              <a:rPr lang="en-US"/>
              <a:t>It is easier to use when our class contains a </a:t>
            </a:r>
            <a:r>
              <a:rPr lang="en-US">
                <a:solidFill>
                  <a:srgbClr val="002060"/>
                </a:solidFill>
              </a:rPr>
              <a:t>complex object</a:t>
            </a:r>
            <a:r>
              <a:rPr lang="en-US"/>
              <a:t> with various parameters.</a:t>
            </a:r>
          </a:p>
          <a:p>
            <a:pPr fontAlgn="base"/>
            <a:r>
              <a:rPr lang="en-US"/>
              <a:t>Whenever we need to add all the field of a class to another object, then just send the reference of previously created object.</a:t>
            </a:r>
          </a:p>
          <a:p>
            <a:pPr fontAlgn="base"/>
            <a:r>
              <a:rPr lang="en-US"/>
              <a:t>One of the most importance of copy constructors is that </a:t>
            </a:r>
            <a:r>
              <a:rPr lang="en-US">
                <a:solidFill>
                  <a:srgbClr val="002060"/>
                </a:solidFill>
              </a:rPr>
              <a:t>there is no need for any typecasting</a:t>
            </a:r>
            <a:r>
              <a:rPr lang="en-US"/>
              <a:t>.</a:t>
            </a:r>
          </a:p>
          <a:p>
            <a:pPr fontAlgn="base"/>
            <a:r>
              <a:rPr lang="en-US"/>
              <a:t>Using a copy constructor, we can have </a:t>
            </a:r>
            <a:r>
              <a:rPr lang="en-US">
                <a:solidFill>
                  <a:srgbClr val="002060"/>
                </a:solidFill>
              </a:rPr>
              <a:t>complete control </a:t>
            </a:r>
            <a:r>
              <a:rPr lang="en-US"/>
              <a:t>over </a:t>
            </a:r>
            <a:r>
              <a:rPr lang="en-US">
                <a:solidFill>
                  <a:srgbClr val="002060"/>
                </a:solidFill>
              </a:rPr>
              <a:t>object creation</a:t>
            </a:r>
            <a:r>
              <a:rPr lang="en-US"/>
              <a:t>.</a:t>
            </a:r>
          </a:p>
          <a:p>
            <a:r>
              <a:rPr lang="en-US"/>
              <a:t>With Copy Constructor, we can pass object of the class as a </a:t>
            </a:r>
            <a:r>
              <a:rPr lang="en-US">
                <a:solidFill>
                  <a:srgbClr val="002060"/>
                </a:solidFill>
              </a:rPr>
              <a:t>parameter(pass by reference)</a:t>
            </a:r>
            <a:r>
              <a:rPr lang="en-US"/>
              <a:t>.</a:t>
            </a: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867378" y="1145832"/>
            <a:ext cx="3765600" cy="1501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002060"/>
                </a:solidFill>
                <a:latin typeface="Consolas" panose="020B0609020204030204" pitchFamily="49" charset="0"/>
              </a:rPr>
              <a:t>Constructor 1()</a:t>
            </a:r>
          </a:p>
          <a:p>
            <a:r>
              <a:rPr lang="en-US" b="1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b="1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IN" b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66196" y="1147430"/>
            <a:ext cx="3766782" cy="14996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002060"/>
                </a:solidFill>
                <a:latin typeface="Consolas" panose="020B0609020204030204" pitchFamily="49" charset="0"/>
              </a:rPr>
              <a:t>Constructor 2(Constructor 1)</a:t>
            </a:r>
          </a:p>
          <a:p>
            <a:r>
              <a:rPr lang="en-US" b="1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b="1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IN" b="1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9749587" y="2647032"/>
            <a:ext cx="591" cy="121528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837294" y="2712331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Copy Constructor</a:t>
            </a:r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2695144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2" presetID="42" presetClass="path" presetSubtype="0" dur="2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07 -3.7037E-07 L -0.00143 0.41991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2099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dur="2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06 -3.7037E-06 L 0.00052 0.11482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7" grpId="0"/>
      <p:bldP spid="7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Constructor Overloading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97002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Constructor Overloading</a:t>
            </a:r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746317"/>
            <a:ext cx="11677192" cy="492390"/>
          </a:xfrm>
        </p:spPr>
        <p:txBody>
          <a:bodyPr/>
          <a:lstStyle/>
          <a:p>
            <a:r>
              <a:rPr lang="en-US"/>
              <a:t>In addition to overloading normal methods, you can also overload constructor </a:t>
            </a:r>
            <a:r>
              <a:rPr lang="en-IN"/>
              <a:t>methods.</a:t>
            </a:r>
          </a:p>
        </p:txBody>
      </p:sp>
      <p:sp>
        <p:nvSpPr>
          <p:cNvPr id="6" name="Content Placeholder 4"/>
          <p:cNvSpPr txBox="1"/>
          <p:nvPr/>
        </p:nvSpPr>
        <p:spPr>
          <a:xfrm>
            <a:off x="0" y="1187826"/>
            <a:ext cx="7168253" cy="5139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>
                <a:latin typeface="Consolas" panose="020B0609020204030204" pitchFamily="49" charset="0"/>
              </a:rPr>
              <a:t> </a:t>
            </a:r>
            <a:r>
              <a:rPr lang="en-US" sz="2000" b="1">
                <a:latin typeface="Consolas" panose="020B0609020204030204" pitchFamily="49" charset="0"/>
              </a:rPr>
              <a:t>Balance</a:t>
            </a:r>
            <a:r>
              <a:rPr lang="en-US" sz="200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</a:t>
            </a:r>
            <a:r>
              <a:rPr lang="en-US" sz="2000" err="1">
                <a:solidFill>
                  <a:srgbClr val="3333CC"/>
                </a:solidFill>
                <a:latin typeface="Consolas" panose="020B0609020204030204" pitchFamily="49" charset="0"/>
              </a:rPr>
              <a:t>int </a:t>
            </a:r>
            <a:r>
              <a:rPr lang="en-US" sz="2000" err="1">
                <a:latin typeface="Consolas" panose="020B0609020204030204" pitchFamily="49" charset="0"/>
              </a:rPr>
              <a:t>accNo;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</a:t>
            </a:r>
            <a:r>
              <a:rPr lang="en-US" sz="200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sz="2000">
                <a:latin typeface="Consolas" panose="020B0609020204030204" pitchFamily="49" charset="0"/>
              </a:rPr>
              <a:t> bal;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</a:t>
            </a:r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Balance()</a:t>
            </a:r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  System.out.println(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"inside const1"</a:t>
            </a:r>
            <a:r>
              <a:rPr lang="en-US" sz="200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  bal=0;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</a:t>
            </a:r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Balance(double</a:t>
            </a:r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b)</a:t>
            </a:r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  System.out.println(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"inside const2"</a:t>
            </a:r>
            <a:r>
              <a:rPr lang="en-US" sz="200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     bal=b;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</a:t>
            </a:r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Balance(int</a:t>
            </a:r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a,double b)</a:t>
            </a:r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  System.out.println(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"inside const3"</a:t>
            </a:r>
            <a:r>
              <a:rPr lang="en-US" sz="200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  bal=b;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  accNo=a;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</a:t>
            </a:r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4"/>
          <p:cNvSpPr txBox="1"/>
          <p:nvPr/>
        </p:nvSpPr>
        <p:spPr>
          <a:xfrm>
            <a:off x="6369269" y="1203591"/>
            <a:ext cx="5822731" cy="51395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>
                <a:latin typeface="Consolas" panose="020B0609020204030204" pitchFamily="49" charset="0"/>
              </a:rPr>
              <a:t> </a:t>
            </a:r>
            <a:r>
              <a:rPr lang="en-US" sz="2000" b="1">
                <a:latin typeface="Consolas" panose="020B0609020204030204" pitchFamily="49" charset="0"/>
              </a:rPr>
              <a:t>Account</a:t>
            </a:r>
            <a:r>
              <a:rPr lang="en-US" sz="200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</a:t>
            </a:r>
            <a:r>
              <a:rPr lang="en-US" sz="200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>
                <a:latin typeface="Consolas" panose="020B0609020204030204" pitchFamily="49" charset="0"/>
              </a:rPr>
              <a:t>main(String 					    args[]){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  </a:t>
            </a:r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Balance b1= </a:t>
            </a:r>
            <a:r>
              <a:rPr lang="en-US" sz="2000" b="1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Balance();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Balance b2= </a:t>
            </a:r>
            <a:r>
              <a:rPr lang="en-US" sz="2000" b="1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Balance(100);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Balance b3=</a:t>
            </a:r>
            <a:r>
              <a:rPr lang="en-US" sz="2000" b="1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Balance(1201,10000);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err="1">
                <a:latin typeface="Consolas" panose="020B0609020204030204" pitchFamily="49" charset="0"/>
              </a:rPr>
              <a:t>System.out.println</a:t>
            </a:r>
            <a:r>
              <a:rPr lang="en-US" sz="2000"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"b1.bal="</a:t>
            </a:r>
            <a:r>
              <a:rPr lang="en-US" sz="2000">
                <a:latin typeface="Consolas" panose="020B0609020204030204" pitchFamily="49" charset="0"/>
              </a:rPr>
              <a:t>+b1.bal);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err="1">
                <a:latin typeface="Consolas" panose="020B0609020204030204" pitchFamily="49" charset="0"/>
              </a:rPr>
              <a:t>System.out.println</a:t>
            </a:r>
            <a:r>
              <a:rPr lang="en-US" sz="2000"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"b2.bal="</a:t>
            </a:r>
            <a:r>
              <a:rPr lang="en-US" sz="2000">
                <a:latin typeface="Consolas" panose="020B0609020204030204" pitchFamily="49" charset="0"/>
              </a:rPr>
              <a:t>+b2.bal);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err="1">
                <a:latin typeface="Consolas" panose="020B0609020204030204" pitchFamily="49" charset="0"/>
              </a:rPr>
              <a:t>System.out.println</a:t>
            </a:r>
            <a:r>
              <a:rPr lang="en-US" sz="2000"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"b3.bal="</a:t>
            </a:r>
            <a:r>
              <a:rPr lang="en-US" sz="2000">
                <a:latin typeface="Consolas" panose="020B0609020204030204" pitchFamily="49" charset="0"/>
              </a:rPr>
              <a:t>+b3.bal+ 		    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"b3.accNo="</a:t>
            </a:r>
            <a:r>
              <a:rPr lang="en-US" sz="2000">
                <a:latin typeface="Consolas" panose="020B0609020204030204" pitchFamily="49" charset="0"/>
              </a:rPr>
              <a:t>+b3.accNo);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43334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Constructor?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100927" cy="5590565"/>
          </a:xfrm>
        </p:spPr>
        <p:txBody>
          <a:bodyPr/>
          <a:lstStyle/>
          <a:p>
            <a:r>
              <a:rPr lang="en-US"/>
              <a:t>The pivotal purpose of </a:t>
            </a:r>
            <a:r>
              <a:rPr lang="en-US">
                <a:solidFill>
                  <a:srgbClr val="002060"/>
                </a:solidFill>
              </a:rPr>
              <a:t>constructor</a:t>
            </a:r>
            <a:r>
              <a:rPr lang="en-US"/>
              <a:t> is to </a:t>
            </a:r>
            <a:r>
              <a:rPr lang="en-US" b="1"/>
              <a:t>initialize </a:t>
            </a:r>
            <a:r>
              <a:rPr lang="en-US"/>
              <a:t>the</a:t>
            </a:r>
            <a:r>
              <a:rPr lang="en-US" b="1"/>
              <a:t> instance variable </a:t>
            </a:r>
            <a:r>
              <a:rPr lang="en-US"/>
              <a:t>of the class.</a:t>
            </a:r>
          </a:p>
          <a:p>
            <a:r>
              <a:rPr lang="en-US"/>
              <a:t>We use constructors to </a:t>
            </a:r>
            <a:r>
              <a:rPr lang="en-US">
                <a:solidFill>
                  <a:srgbClr val="002060"/>
                </a:solidFill>
              </a:rPr>
              <a:t>initialize</a:t>
            </a:r>
            <a:r>
              <a:rPr lang="en-US"/>
              <a:t> the object with the default or initial state. </a:t>
            </a:r>
          </a:p>
          <a:p>
            <a:r>
              <a:rPr lang="en-US"/>
              <a:t>Through constructor, we can </a:t>
            </a:r>
            <a:r>
              <a:rPr lang="en-US">
                <a:solidFill>
                  <a:srgbClr val="002060"/>
                </a:solidFill>
              </a:rPr>
              <a:t>request</a:t>
            </a:r>
            <a:r>
              <a:rPr lang="en-US"/>
              <a:t> the user of that class for required </a:t>
            </a:r>
            <a:r>
              <a:rPr lang="en-US">
                <a:solidFill>
                  <a:srgbClr val="002060"/>
                </a:solidFill>
              </a:rPr>
              <a:t>dependencies</a:t>
            </a:r>
            <a:r>
              <a:rPr lang="en-US"/>
              <a:t>.</a:t>
            </a:r>
          </a:p>
          <a:p>
            <a:r>
              <a:rPr lang="en-US"/>
              <a:t>A constructor within a class allows </a:t>
            </a:r>
            <a:r>
              <a:rPr lang="en-US">
                <a:solidFill>
                  <a:srgbClr val="002060"/>
                </a:solidFill>
              </a:rPr>
              <a:t>constructing</a:t>
            </a:r>
            <a:r>
              <a:rPr lang="en-US"/>
              <a:t> the </a:t>
            </a:r>
            <a:r>
              <a:rPr lang="en-US">
                <a:solidFill>
                  <a:srgbClr val="002060"/>
                </a:solidFill>
              </a:rPr>
              <a:t>object</a:t>
            </a:r>
            <a:r>
              <a:rPr lang="en-US"/>
              <a:t> of the class at </a:t>
            </a:r>
            <a:r>
              <a:rPr lang="en-US">
                <a:solidFill>
                  <a:srgbClr val="002060"/>
                </a:solidFill>
              </a:rPr>
              <a:t>runtime</a:t>
            </a:r>
            <a:r>
              <a:rPr lang="en-US"/>
              <a:t>. </a:t>
            </a:r>
          </a:p>
          <a:p>
            <a:r>
              <a:rPr lang="en-US"/>
              <a:t>Allocates appropriate memory to </a:t>
            </a:r>
            <a:r>
              <a:rPr lang="en-US">
                <a:solidFill>
                  <a:srgbClr val="002060"/>
                </a:solidFill>
              </a:rPr>
              <a:t>objects</a:t>
            </a:r>
            <a:r>
              <a:rPr lang="en-US"/>
              <a:t>.</a:t>
            </a:r>
          </a:p>
          <a:p>
            <a:r>
              <a:rPr lang="en-US"/>
              <a:t>If we need to execute some code at the time of object creation, we can write them inside the constructor.</a:t>
            </a:r>
          </a:p>
          <a:p>
            <a:r>
              <a:rPr lang="en-US" b="1"/>
              <a:t>Example:</a:t>
            </a:r>
          </a:p>
          <a:p>
            <a:pPr lvl="1"/>
            <a:r>
              <a:rPr lang="en-US" i="1"/>
              <a:t>If we talk about a Cube class then class variables are </a:t>
            </a:r>
            <a:r>
              <a:rPr lang="en-US" i="1">
                <a:solidFill>
                  <a:srgbClr val="002060"/>
                </a:solidFill>
              </a:rPr>
              <a:t>width</a:t>
            </a:r>
            <a:r>
              <a:rPr lang="en-US" i="1"/>
              <a:t>, </a:t>
            </a:r>
            <a:r>
              <a:rPr lang="en-US" i="1">
                <a:solidFill>
                  <a:srgbClr val="002060"/>
                </a:solidFill>
              </a:rPr>
              <a:t>height</a:t>
            </a:r>
            <a:r>
              <a:rPr lang="en-US" i="1"/>
              <a:t> and </a:t>
            </a:r>
            <a:r>
              <a:rPr lang="en-US" i="1">
                <a:solidFill>
                  <a:srgbClr val="002060"/>
                </a:solidFill>
              </a:rPr>
              <a:t>depth</a:t>
            </a:r>
            <a:r>
              <a:rPr lang="en-US" i="1"/>
              <a:t>. </a:t>
            </a:r>
          </a:p>
          <a:p>
            <a:pPr lvl="1"/>
            <a:r>
              <a:rPr lang="en-US" i="1"/>
              <a:t>But when it comes to creating its object(i.e Cube will now exist in the computer’s memory), then can a cube be there with no value defined for its dimensions? The answer is “</a:t>
            </a:r>
            <a:r>
              <a:rPr lang="en-US" b="1" i="1">
                <a:solidFill>
                  <a:srgbClr val="002060"/>
                </a:solidFill>
              </a:rPr>
              <a:t>NO</a:t>
            </a:r>
            <a:r>
              <a:rPr lang="en-US" i="1"/>
              <a:t>”. </a:t>
            </a:r>
          </a:p>
          <a:p>
            <a:pPr lvl="1" algn="l"/>
            <a:r>
              <a:rPr lang="en-US" i="1"/>
              <a:t>So constructors are used to </a:t>
            </a:r>
            <a:r>
              <a:rPr lang="en-US" i="1">
                <a:solidFill>
                  <a:srgbClr val="002060"/>
                </a:solidFill>
              </a:rPr>
              <a:t>assign values </a:t>
            </a:r>
            <a:r>
              <a:rPr lang="en-US" i="1"/>
              <a:t>to the class </a:t>
            </a:r>
            <a:r>
              <a:rPr lang="en-US" i="1">
                <a:solidFill>
                  <a:srgbClr val="002060"/>
                </a:solidFill>
              </a:rPr>
              <a:t>variables</a:t>
            </a:r>
            <a:r>
              <a:rPr lang="en-US" i="1"/>
              <a:t> at the time of object creation.</a:t>
            </a:r>
            <a:endParaRPr lang="en-IN" b="1" i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425" y="863444"/>
            <a:ext cx="1384396" cy="89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50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 Constructor?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When we need to execute some code at the time of object creation.</a:t>
            </a:r>
          </a:p>
          <a:p>
            <a:r>
              <a:rPr lang="en-US"/>
              <a:t> Used for the initialization of instance variables.</a:t>
            </a:r>
          </a:p>
          <a:p>
            <a:r>
              <a:rPr lang="en-US"/>
              <a:t>To assign the default value to instance variables.</a:t>
            </a:r>
          </a:p>
          <a:p>
            <a:r>
              <a:rPr lang="en-US"/>
              <a:t>To initializing objects of the class.</a:t>
            </a:r>
            <a:endParaRPr lang="en-IN"/>
          </a:p>
        </p:txBody>
      </p:sp>
      <p:pic>
        <p:nvPicPr>
          <p:cNvPr id="3074" name="Picture 2" descr="Freehand drawn thought bubble cartoon when? word. | Can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3"/>
          <a:stretch>
            <a:fillRect/>
          </a:stretch>
        </p:blipFill>
        <p:spPr bwMode="auto">
          <a:xfrm>
            <a:off x="9302687" y="863445"/>
            <a:ext cx="2607298" cy="173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6836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Constructor() vs. Method()</a:t>
            </a:r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5872" y="863600"/>
          <a:ext cx="11928474" cy="37084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Constructor()</a:t>
                      </a:r>
                      <a:endParaRPr lang="en-IN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Method()</a:t>
                      </a:r>
                      <a:endParaRPr lang="en-IN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/>
          <p:nvPr/>
        </p:nvGraphicFramePr>
        <p:xfrm>
          <a:off x="135872" y="1248858"/>
          <a:ext cx="1192847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Naming</a:t>
                      </a:r>
                      <a:endParaRPr lang="en-IN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/>
                        <a:t>Constructor name must be same</a:t>
                      </a:r>
                      <a:r>
                        <a:rPr lang="en-US" b="0" baseline="0"/>
                        <a:t> as </a:t>
                      </a:r>
                      <a:r>
                        <a:rPr lang="en-US" b="0" baseline="0">
                          <a:solidFill>
                            <a:srgbClr val="002060"/>
                          </a:solidFill>
                        </a:rPr>
                        <a:t>class name</a:t>
                      </a:r>
                      <a:r>
                        <a:rPr lang="en-US" b="0" baseline="0"/>
                        <a:t>.</a:t>
                      </a:r>
                      <a:endParaRPr lang="en-IN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/>
                        <a:t>Method</a:t>
                      </a:r>
                      <a:r>
                        <a:rPr lang="en-US" b="0" baseline="0"/>
                        <a:t> name can be anything.</a:t>
                      </a:r>
                      <a:endParaRPr lang="en-IN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/>
          <p:nvPr/>
        </p:nvGraphicFramePr>
        <p:xfrm>
          <a:off x="135872" y="1634116"/>
          <a:ext cx="1192847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Return types</a:t>
                      </a:r>
                      <a:endParaRPr lang="en-IN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/>
                        <a:t>Constructor does </a:t>
                      </a:r>
                      <a:r>
                        <a:rPr lang="en-US" b="0">
                          <a:solidFill>
                            <a:srgbClr val="002060"/>
                          </a:solidFill>
                        </a:rPr>
                        <a:t>not have </a:t>
                      </a:r>
                      <a:r>
                        <a:rPr lang="en-US" b="0"/>
                        <a:t>any return type, not even </a:t>
                      </a:r>
                      <a:r>
                        <a:rPr lang="en-US" b="0">
                          <a:solidFill>
                            <a:srgbClr val="002060"/>
                          </a:solidFill>
                        </a:rPr>
                        <a:t>void</a:t>
                      </a:r>
                      <a:r>
                        <a:rPr lang="en-US" b="0"/>
                        <a:t>.</a:t>
                      </a:r>
                      <a:endParaRPr lang="en-IN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/>
                        <a:t>Method</a:t>
                      </a:r>
                      <a:r>
                        <a:rPr lang="en-US" b="0" baseline="0"/>
                        <a:t> </a:t>
                      </a:r>
                      <a:r>
                        <a:rPr lang="en-US" b="0" baseline="0">
                          <a:solidFill>
                            <a:srgbClr val="002060"/>
                          </a:solidFill>
                        </a:rPr>
                        <a:t>must</a:t>
                      </a:r>
                      <a:r>
                        <a:rPr lang="en-US" b="0" baseline="0"/>
                        <a:t> </a:t>
                      </a:r>
                      <a:r>
                        <a:rPr lang="en-US" b="0" baseline="0">
                          <a:solidFill>
                            <a:srgbClr val="002060"/>
                          </a:solidFill>
                        </a:rPr>
                        <a:t>have</a:t>
                      </a:r>
                      <a:r>
                        <a:rPr lang="en-US" b="0" baseline="0"/>
                        <a:t> return types, at least </a:t>
                      </a:r>
                      <a:r>
                        <a:rPr lang="en-US" b="0" baseline="0">
                          <a:solidFill>
                            <a:srgbClr val="002060"/>
                          </a:solidFill>
                        </a:rPr>
                        <a:t>void</a:t>
                      </a:r>
                      <a:r>
                        <a:rPr lang="en-US" b="0" baseline="0"/>
                        <a:t>.</a:t>
                      </a:r>
                      <a:endParaRPr lang="en-IN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/>
          <p:nvPr/>
        </p:nvGraphicFramePr>
        <p:xfrm>
          <a:off x="135872" y="2288614"/>
          <a:ext cx="1192847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Call</a:t>
                      </a:r>
                      <a:endParaRPr lang="en-IN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/>
                        <a:t>Constructor can be invoked </a:t>
                      </a:r>
                      <a:r>
                        <a:rPr lang="en-US" b="0">
                          <a:solidFill>
                            <a:srgbClr val="002060"/>
                          </a:solidFill>
                        </a:rPr>
                        <a:t>implicitly </a:t>
                      </a:r>
                      <a:r>
                        <a:rPr lang="en-US" b="0">
                          <a:solidFill>
                            <a:schemeClr val="tx1"/>
                          </a:solidFill>
                        </a:rPr>
                        <a:t>when</a:t>
                      </a:r>
                      <a:r>
                        <a:rPr lang="en-US" b="0" baseline="0">
                          <a:solidFill>
                            <a:schemeClr val="tx1"/>
                          </a:solidFill>
                        </a:rPr>
                        <a:t> object is created</a:t>
                      </a:r>
                      <a:r>
                        <a:rPr lang="en-US" b="0"/>
                        <a:t>.</a:t>
                      </a:r>
                      <a:endParaRPr lang="en-IN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/>
                        <a:t>Method</a:t>
                      </a:r>
                      <a:r>
                        <a:rPr lang="en-US" b="0" baseline="0"/>
                        <a:t> is called by the programmer. Invoked </a:t>
                      </a:r>
                      <a:r>
                        <a:rPr lang="en-US" b="0" baseline="0">
                          <a:solidFill>
                            <a:srgbClr val="002060"/>
                          </a:solidFill>
                        </a:rPr>
                        <a:t>explicitly</a:t>
                      </a:r>
                      <a:r>
                        <a:rPr lang="en-US" b="0" baseline="0"/>
                        <a:t>.</a:t>
                      </a:r>
                      <a:endParaRPr lang="en-IN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/>
          <p:nvPr/>
        </p:nvGraphicFramePr>
        <p:xfrm>
          <a:off x="135872" y="2943112"/>
          <a:ext cx="1192847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Purpose</a:t>
                      </a:r>
                      <a:endParaRPr lang="en-IN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/>
                        <a:t>To </a:t>
                      </a:r>
                      <a:r>
                        <a:rPr lang="en-US" b="0">
                          <a:solidFill>
                            <a:srgbClr val="002060"/>
                          </a:solidFill>
                        </a:rPr>
                        <a:t>initialize</a:t>
                      </a:r>
                      <a:r>
                        <a:rPr lang="en-US" b="0"/>
                        <a:t> an object</a:t>
                      </a:r>
                      <a:endParaRPr lang="en-IN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/>
                        <a:t>To </a:t>
                      </a:r>
                      <a:r>
                        <a:rPr lang="en-US" b="0">
                          <a:solidFill>
                            <a:srgbClr val="002060"/>
                          </a:solidFill>
                        </a:rPr>
                        <a:t>execute</a:t>
                      </a:r>
                      <a:r>
                        <a:rPr lang="en-US" b="0"/>
                        <a:t> the code</a:t>
                      </a:r>
                      <a:endParaRPr lang="en-IN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/>
          <p:cNvGraphicFramePr/>
          <p:nvPr/>
        </p:nvGraphicFramePr>
        <p:xfrm>
          <a:off x="135872" y="3335245"/>
          <a:ext cx="1192847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Inheritance</a:t>
                      </a:r>
                      <a:endParaRPr lang="en-IN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/>
                        <a:t>Constructor cannot</a:t>
                      </a:r>
                      <a:r>
                        <a:rPr lang="en-US" b="0" baseline="0"/>
                        <a:t> be </a:t>
                      </a:r>
                      <a:r>
                        <a:rPr lang="en-US" b="0" baseline="0">
                          <a:solidFill>
                            <a:srgbClr val="002060"/>
                          </a:solidFill>
                        </a:rPr>
                        <a:t>inherited</a:t>
                      </a:r>
                      <a:r>
                        <a:rPr lang="en-US" b="0" baseline="0"/>
                        <a:t> by </a:t>
                      </a:r>
                      <a:r>
                        <a:rPr lang="en-US" b="0" baseline="0">
                          <a:solidFill>
                            <a:srgbClr val="002060"/>
                          </a:solidFill>
                        </a:rPr>
                        <a:t>subclass</a:t>
                      </a:r>
                      <a:r>
                        <a:rPr lang="en-US" b="0"/>
                        <a:t>.</a:t>
                      </a:r>
                      <a:endParaRPr lang="en-IN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/>
                        <a:t>Method</a:t>
                      </a:r>
                      <a:r>
                        <a:rPr lang="en-US" b="0" baseline="0"/>
                        <a:t> can be </a:t>
                      </a:r>
                      <a:r>
                        <a:rPr lang="en-US" b="0" baseline="0">
                          <a:solidFill>
                            <a:srgbClr val="002060"/>
                          </a:solidFill>
                        </a:rPr>
                        <a:t>inherited</a:t>
                      </a:r>
                      <a:r>
                        <a:rPr lang="en-US" b="0" baseline="0"/>
                        <a:t> by </a:t>
                      </a:r>
                      <a:r>
                        <a:rPr lang="en-US" b="0" baseline="0">
                          <a:solidFill>
                            <a:srgbClr val="002060"/>
                          </a:solidFill>
                        </a:rPr>
                        <a:t>subclass</a:t>
                      </a:r>
                      <a:r>
                        <a:rPr lang="en-US" b="0" baseline="0"/>
                        <a:t>.</a:t>
                      </a:r>
                      <a:endParaRPr lang="en-IN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3005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Destructor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Complete Tutorials of PHP OOP Destructor with Example code -  DevOpsSchool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6" t="16870" r="1" b="45535"/>
          <a:stretch>
            <a:fillRect/>
          </a:stretch>
        </p:blipFill>
        <p:spPr bwMode="auto">
          <a:xfrm>
            <a:off x="8797158" y="1709738"/>
            <a:ext cx="2171783" cy="148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245893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Destructor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727480"/>
            <a:ext cx="10326414" cy="5590565"/>
          </a:xfrm>
        </p:spPr>
        <p:txBody>
          <a:bodyPr/>
          <a:lstStyle/>
          <a:p>
            <a:r>
              <a:rPr lang="en-US" b="1"/>
              <a:t>Destructor</a:t>
            </a:r>
            <a:r>
              <a:rPr lang="en-US"/>
              <a:t> is the </a:t>
            </a:r>
            <a:r>
              <a:rPr lang="en-US">
                <a:solidFill>
                  <a:srgbClr val="C00000"/>
                </a:solidFill>
              </a:rPr>
              <a:t>opposite</a:t>
            </a:r>
            <a:r>
              <a:rPr lang="en-US"/>
              <a:t> to the </a:t>
            </a:r>
            <a:r>
              <a:rPr lang="en-US">
                <a:solidFill>
                  <a:srgbClr val="002060"/>
                </a:solidFill>
              </a:rPr>
              <a:t>constructor</a:t>
            </a:r>
            <a:r>
              <a:rPr lang="en-US"/>
              <a:t>. Constructor is used to initialize objects while the destructor is used to </a:t>
            </a:r>
            <a:r>
              <a:rPr lang="en-US">
                <a:solidFill>
                  <a:srgbClr val="002060"/>
                </a:solidFill>
              </a:rPr>
              <a:t>delete</a:t>
            </a:r>
            <a:r>
              <a:rPr lang="en-US"/>
              <a:t> or </a:t>
            </a:r>
            <a:r>
              <a:rPr lang="en-US">
                <a:solidFill>
                  <a:srgbClr val="002060"/>
                </a:solidFill>
              </a:rPr>
              <a:t>destroy</a:t>
            </a:r>
            <a:r>
              <a:rPr lang="en-US"/>
              <a:t> the object that </a:t>
            </a:r>
            <a:r>
              <a:rPr lang="en-US">
                <a:solidFill>
                  <a:srgbClr val="002060"/>
                </a:solidFill>
              </a:rPr>
              <a:t>releases</a:t>
            </a:r>
            <a:r>
              <a:rPr lang="en-US"/>
              <a:t> the </a:t>
            </a:r>
            <a:r>
              <a:rPr lang="en-US">
                <a:solidFill>
                  <a:srgbClr val="002060"/>
                </a:solidFill>
              </a:rPr>
              <a:t>resource</a:t>
            </a:r>
            <a:r>
              <a:rPr lang="en-US"/>
              <a:t> occupied by the </a:t>
            </a:r>
            <a:r>
              <a:rPr lang="en-US">
                <a:solidFill>
                  <a:srgbClr val="002060"/>
                </a:solidFill>
              </a:rPr>
              <a:t>object</a:t>
            </a:r>
            <a:r>
              <a:rPr lang="en-US"/>
              <a:t>.</a:t>
            </a:r>
          </a:p>
          <a:p>
            <a:r>
              <a:rPr lang="en-US" b="1"/>
              <a:t>Definition</a:t>
            </a:r>
            <a:r>
              <a:rPr lang="en-US"/>
              <a:t>: </a:t>
            </a:r>
            <a:r>
              <a:rPr lang="en-US" i="1"/>
              <a:t>Destructor is an instance member function which is invoked automatically whenever an object is going to be destroyed. </a:t>
            </a:r>
          </a:p>
          <a:p>
            <a:r>
              <a:rPr lang="en-US"/>
              <a:t>In other words, a destructor is the last function that is going to be called before an </a:t>
            </a:r>
            <a:r>
              <a:rPr lang="en-US">
                <a:solidFill>
                  <a:srgbClr val="002060"/>
                </a:solidFill>
              </a:rPr>
              <a:t>object</a:t>
            </a:r>
            <a:r>
              <a:rPr lang="en-US"/>
              <a:t> is </a:t>
            </a:r>
            <a:r>
              <a:rPr lang="en-US">
                <a:solidFill>
                  <a:srgbClr val="002060"/>
                </a:solidFill>
              </a:rPr>
              <a:t>destroyed</a:t>
            </a:r>
            <a:r>
              <a:rPr lang="en-US"/>
              <a:t>.</a:t>
            </a:r>
          </a:p>
          <a:p>
            <a:r>
              <a:rPr lang="en-US"/>
              <a:t>In java, there is a special method named </a:t>
            </a:r>
            <a:r>
              <a:rPr lang="en-IN" b="1" i="1">
                <a:solidFill>
                  <a:srgbClr val="002060"/>
                </a:solidFill>
              </a:rPr>
              <a:t>garbage collector</a:t>
            </a:r>
            <a:r>
              <a:rPr lang="en-US"/>
              <a:t> that automatically called when an object is no longer used. </a:t>
            </a:r>
          </a:p>
          <a:p>
            <a:r>
              <a:rPr lang="en-US"/>
              <a:t>When an object completes its </a:t>
            </a:r>
            <a:r>
              <a:rPr lang="en-US">
                <a:solidFill>
                  <a:srgbClr val="002060"/>
                </a:solidFill>
              </a:rPr>
              <a:t>life-cycle</a:t>
            </a:r>
            <a:r>
              <a:rPr lang="en-US"/>
              <a:t> the garbage collector deletes that object and </a:t>
            </a:r>
            <a:r>
              <a:rPr lang="en-US">
                <a:solidFill>
                  <a:srgbClr val="002060"/>
                </a:solidFill>
              </a:rPr>
              <a:t>de-allocates</a:t>
            </a:r>
            <a:r>
              <a:rPr lang="en-US"/>
              <a:t> or </a:t>
            </a:r>
            <a:r>
              <a:rPr lang="en-US">
                <a:solidFill>
                  <a:srgbClr val="002060"/>
                </a:solidFill>
              </a:rPr>
              <a:t>releases</a:t>
            </a:r>
            <a:r>
              <a:rPr lang="en-US"/>
              <a:t> the memory occupied by the object.</a:t>
            </a:r>
          </a:p>
          <a:p>
            <a:r>
              <a:rPr lang="en-US"/>
              <a:t>In C++, dynamically allocated objects must be manually released by use of a </a:t>
            </a:r>
            <a:r>
              <a:rPr lang="en-US" b="1"/>
              <a:t>delete </a:t>
            </a:r>
            <a:r>
              <a:rPr lang="en-US"/>
              <a:t>operator.</a:t>
            </a:r>
            <a:endParaRPr lang="en-US" b="1"/>
          </a:p>
          <a:p>
            <a:r>
              <a:rPr lang="en-US"/>
              <a:t>Java takes a different approach: it handles </a:t>
            </a:r>
            <a:r>
              <a:rPr lang="en-US">
                <a:solidFill>
                  <a:srgbClr val="002060"/>
                </a:solidFill>
              </a:rPr>
              <a:t>de-allocation automatically</a:t>
            </a:r>
            <a:r>
              <a:rPr lang="en-US"/>
              <a:t>. </a:t>
            </a:r>
          </a:p>
          <a:p>
            <a:r>
              <a:rPr lang="en-US"/>
              <a:t>The technique that accomplishes this is </a:t>
            </a:r>
            <a:r>
              <a:rPr lang="en-IN"/>
              <a:t>known as “</a:t>
            </a:r>
            <a:r>
              <a:rPr lang="en-IN" b="1" i="1">
                <a:solidFill>
                  <a:srgbClr val="002060"/>
                </a:solidFill>
              </a:rPr>
              <a:t>garbage collection</a:t>
            </a:r>
            <a:r>
              <a:rPr lang="en-IN" i="1"/>
              <a:t>”.</a:t>
            </a:r>
            <a:endParaRPr lang="en-US"/>
          </a:p>
        </p:txBody>
      </p:sp>
      <p:pic>
        <p:nvPicPr>
          <p:cNvPr id="4" name="Picture 2" descr="Complete Tutorials of PHP OOP Destructor with Example code -  DevOpsSchool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0" t="16870" b="45535"/>
          <a:stretch>
            <a:fillRect/>
          </a:stretch>
        </p:blipFill>
        <p:spPr bwMode="auto">
          <a:xfrm>
            <a:off x="10303857" y="711201"/>
            <a:ext cx="1888143" cy="124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503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Destructor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753799" cy="5590565"/>
          </a:xfrm>
        </p:spPr>
        <p:txBody>
          <a:bodyPr/>
          <a:lstStyle/>
          <a:p>
            <a:pPr marL="0" lvl="1" indent="0">
              <a:buNone/>
            </a:pPr>
            <a:r>
              <a:rPr lang="en-US" b="1"/>
              <a:t>Why Destructor?</a:t>
            </a:r>
          </a:p>
          <a:p>
            <a:pPr lvl="1"/>
            <a:r>
              <a:rPr lang="en-US" sz="2000"/>
              <a:t>When we create an object of the class(using </a:t>
            </a:r>
            <a:r>
              <a:rPr lang="en-US" sz="2000">
                <a:solidFill>
                  <a:srgbClr val="002060"/>
                </a:solidFill>
              </a:rPr>
              <a:t>new</a:t>
            </a:r>
            <a:r>
              <a:rPr lang="en-US" sz="2000"/>
              <a:t>), it occupies some space in the memory. If we do not delete these objects, it remains in the memory and occupies </a:t>
            </a:r>
            <a:r>
              <a:rPr lang="en-US" sz="2000">
                <a:solidFill>
                  <a:srgbClr val="002060"/>
                </a:solidFill>
              </a:rPr>
              <a:t>unnecessary space</a:t>
            </a:r>
            <a:r>
              <a:rPr lang="en-US" sz="2000"/>
              <a:t>.</a:t>
            </a:r>
          </a:p>
          <a:p>
            <a:pPr lvl="1"/>
            <a:r>
              <a:rPr lang="en-US" sz="2000"/>
              <a:t>To resolve this problem, we use the </a:t>
            </a:r>
            <a:r>
              <a:rPr lang="en-US" sz="2000" b="1">
                <a:solidFill>
                  <a:srgbClr val="002060"/>
                </a:solidFill>
              </a:rPr>
              <a:t>destructor</a:t>
            </a:r>
            <a:r>
              <a:rPr lang="en-US"/>
              <a:t>. </a:t>
            </a:r>
          </a:p>
          <a:p>
            <a:r>
              <a:rPr lang="en-US"/>
              <a:t>Remember that </a:t>
            </a:r>
            <a:r>
              <a:rPr lang="en-US" b="1"/>
              <a:t>there is no concept of destructor in Java</a:t>
            </a:r>
            <a:r>
              <a:rPr lang="en-US"/>
              <a:t>. </a:t>
            </a:r>
          </a:p>
          <a:p>
            <a:r>
              <a:rPr lang="en-US"/>
              <a:t>Instead of destructor, Java provides the </a:t>
            </a:r>
            <a:r>
              <a:rPr lang="en-US">
                <a:solidFill>
                  <a:srgbClr val="002060"/>
                </a:solidFill>
              </a:rPr>
              <a:t>garbage collector </a:t>
            </a:r>
            <a:r>
              <a:rPr lang="en-US"/>
              <a:t>that works the same as the destructor. </a:t>
            </a:r>
          </a:p>
          <a:p>
            <a:r>
              <a:rPr lang="en-US"/>
              <a:t>The garbage collector is a program (</a:t>
            </a:r>
            <a:r>
              <a:rPr lang="en-US">
                <a:solidFill>
                  <a:srgbClr val="002060"/>
                </a:solidFill>
              </a:rPr>
              <a:t>thread</a:t>
            </a:r>
            <a:r>
              <a:rPr lang="en-US"/>
              <a:t>) that runs on the JVM. It </a:t>
            </a:r>
            <a:r>
              <a:rPr lang="en-US">
                <a:solidFill>
                  <a:srgbClr val="002060"/>
                </a:solidFill>
              </a:rPr>
              <a:t>automatically</a:t>
            </a:r>
            <a:r>
              <a:rPr lang="en-US"/>
              <a:t> deletes the unused objects (objects that are no longer used) and free-up the memory. </a:t>
            </a:r>
          </a:p>
          <a:p>
            <a:r>
              <a:rPr lang="en-US"/>
              <a:t>The </a:t>
            </a:r>
            <a:r>
              <a:rPr lang="en-US">
                <a:solidFill>
                  <a:srgbClr val="002060"/>
                </a:solidFill>
              </a:rPr>
              <a:t>programmer</a:t>
            </a:r>
            <a:r>
              <a:rPr lang="en-US"/>
              <a:t> has no need to manage memory, manually. </a:t>
            </a:r>
          </a:p>
        </p:txBody>
      </p:sp>
      <p:pic>
        <p:nvPicPr>
          <p:cNvPr id="4" name="Picture 2" descr="Complete Tutorials of PHP OOP Destructor with Example code -  DevOpsSchool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0" t="16870" b="45535"/>
          <a:stretch>
            <a:fillRect/>
          </a:stretch>
        </p:blipFill>
        <p:spPr bwMode="auto">
          <a:xfrm>
            <a:off x="9968779" y="711201"/>
            <a:ext cx="2223222" cy="146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8189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Object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object is an </a:t>
            </a:r>
            <a:r>
              <a:rPr lang="en-US" b="1"/>
              <a:t>instance</a:t>
            </a:r>
            <a:r>
              <a:rPr lang="en-US"/>
              <a:t> of a </a:t>
            </a:r>
            <a:r>
              <a:rPr lang="en-US" b="1"/>
              <a:t>class</a:t>
            </a:r>
            <a:r>
              <a:rPr lang="en-US"/>
              <a:t>.</a:t>
            </a:r>
          </a:p>
          <a:p>
            <a:r>
              <a:rPr lang="en-US"/>
              <a:t>An object has a </a:t>
            </a:r>
            <a:r>
              <a:rPr lang="en-US" b="1"/>
              <a:t>state</a:t>
            </a:r>
            <a:r>
              <a:rPr lang="en-US"/>
              <a:t> and </a:t>
            </a:r>
            <a:r>
              <a:rPr lang="en-US" b="1"/>
              <a:t>behavior</a:t>
            </a:r>
            <a:r>
              <a:rPr lang="en-US"/>
              <a:t>. </a:t>
            </a:r>
          </a:p>
          <a:p>
            <a:pPr>
              <a:buNone/>
            </a:pPr>
            <a:r>
              <a:rPr lang="en-US"/>
              <a:t>	Example: A dog has </a:t>
            </a:r>
          </a:p>
          <a:p>
            <a:pPr>
              <a:buNone/>
            </a:pPr>
            <a:r>
              <a:rPr lang="en-US"/>
              <a:t>		states - color, name, breed as well as </a:t>
            </a:r>
          </a:p>
          <a:p>
            <a:pPr>
              <a:buNone/>
            </a:pPr>
            <a:r>
              <a:rPr lang="en-US"/>
              <a:t>		behaviors – barking, eating.</a:t>
            </a:r>
          </a:p>
          <a:p>
            <a:r>
              <a:rPr lang="en-US"/>
              <a:t>The </a:t>
            </a:r>
            <a:r>
              <a:rPr lang="en-US" b="1"/>
              <a:t>state</a:t>
            </a:r>
            <a:r>
              <a:rPr lang="en-US"/>
              <a:t> of an object is stored in </a:t>
            </a:r>
            <a:r>
              <a:rPr lang="en-US" b="1"/>
              <a:t>fields</a:t>
            </a:r>
            <a:r>
              <a:rPr lang="en-US"/>
              <a:t> (variables), while </a:t>
            </a:r>
            <a:r>
              <a:rPr lang="en-US" b="1"/>
              <a:t>methods</a:t>
            </a:r>
            <a:r>
              <a:rPr lang="en-US"/>
              <a:t> (functions) display the object's </a:t>
            </a:r>
            <a:r>
              <a:rPr lang="en-US" b="1"/>
              <a:t>behavior</a:t>
            </a:r>
            <a:r>
              <a:rPr lang="en-US"/>
              <a:t>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18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Working of garbage collector(destructor) in java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792103" cy="5590565"/>
          </a:xfrm>
        </p:spPr>
        <p:txBody>
          <a:bodyPr/>
          <a:lstStyle/>
          <a:p>
            <a:r>
              <a:rPr lang="en-US"/>
              <a:t>When the object is created it occupies the space in the heap. These objects are used by the threads. </a:t>
            </a:r>
          </a:p>
          <a:p>
            <a:r>
              <a:rPr lang="en-US"/>
              <a:t>If the objects are no longer used by the thread it becomes eligible for the garbage collection.</a:t>
            </a:r>
          </a:p>
          <a:p>
            <a:r>
              <a:rPr lang="en-US"/>
              <a:t>The memory occupied by that object is now available for new objects that are being created. </a:t>
            </a:r>
          </a:p>
          <a:p>
            <a:r>
              <a:rPr lang="en-US"/>
              <a:t>When the garbage collector destroys an object, the JRE calls </a:t>
            </a:r>
            <a:r>
              <a:rPr lang="en-US" b="1">
                <a:solidFill>
                  <a:srgbClr val="002060"/>
                </a:solidFill>
              </a:rPr>
              <a:t>finalize</a:t>
            </a:r>
            <a:r>
              <a:rPr lang="en-US">
                <a:solidFill>
                  <a:srgbClr val="002060"/>
                </a:solidFill>
              </a:rPr>
              <a:t>() method </a:t>
            </a:r>
            <a:r>
              <a:rPr lang="en-US"/>
              <a:t>to close the connections such as database and network connection.</a:t>
            </a:r>
            <a:endParaRPr lang="en-IN"/>
          </a:p>
          <a:p>
            <a:endParaRPr lang="en-IN"/>
          </a:p>
        </p:txBody>
      </p:sp>
      <p:pic>
        <p:nvPicPr>
          <p:cNvPr id="4" name="Picture 2" descr="Complete Tutorials of PHP OOP Destructor with Example code -  DevOpsSchool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0" t="16870" b="45535"/>
          <a:stretch>
            <a:fillRect/>
          </a:stretch>
        </p:blipFill>
        <p:spPr bwMode="auto">
          <a:xfrm>
            <a:off x="9968779" y="711201"/>
            <a:ext cx="2223222" cy="146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1868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532125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in java</a:t>
            </a: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960883" y="1749972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Static in Java</a:t>
            </a:r>
            <a:endParaRPr lang="en-IN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8069" y="4251434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Static Variable</a:t>
            </a:r>
            <a:endParaRPr lang="en-IN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63159" y="4251434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Static Method</a:t>
            </a:r>
            <a:endParaRPr lang="en-IN" b="1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48249" y="4251434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Static Block</a:t>
            </a:r>
            <a:endParaRPr lang="en-IN" b="1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33339" y="4251434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Static Class</a:t>
            </a:r>
            <a:endParaRPr lang="en-IN" b="1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0"/>
            <a:endCxn id="4" idx="2"/>
          </p:cNvCxnSpPr>
          <p:nvPr/>
        </p:nvCxnSpPr>
        <p:spPr>
          <a:xfrm flipV="1">
            <a:off x="1713186" y="2648607"/>
            <a:ext cx="4382814" cy="1602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4" idx="2"/>
          </p:cNvCxnSpPr>
          <p:nvPr/>
        </p:nvCxnSpPr>
        <p:spPr>
          <a:xfrm flipV="1">
            <a:off x="4598276" y="2648607"/>
            <a:ext cx="1497724" cy="1602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  <a:endCxn id="4" idx="2"/>
          </p:cNvCxnSpPr>
          <p:nvPr/>
        </p:nvCxnSpPr>
        <p:spPr>
          <a:xfrm flipH="1" flipV="1">
            <a:off x="6096000" y="2648607"/>
            <a:ext cx="1387366" cy="1602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0"/>
            <a:endCxn id="4" idx="2"/>
          </p:cNvCxnSpPr>
          <p:nvPr/>
        </p:nvCxnSpPr>
        <p:spPr>
          <a:xfrm flipH="1" flipV="1">
            <a:off x="6096000" y="2648607"/>
            <a:ext cx="4272456" cy="1602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2395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4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4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20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26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</a:t>
            </a:r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 </a:t>
            </a:r>
            <a:r>
              <a:rPr lang="en-US" b="1"/>
              <a:t>static keyword</a:t>
            </a:r>
            <a:r>
              <a:rPr lang="en-US"/>
              <a:t> is used for </a:t>
            </a:r>
            <a:r>
              <a:rPr lang="en-US">
                <a:solidFill>
                  <a:srgbClr val="002060"/>
                </a:solidFill>
              </a:rPr>
              <a:t>memory management</a:t>
            </a:r>
            <a:r>
              <a:rPr lang="en-US"/>
              <a:t>. </a:t>
            </a:r>
          </a:p>
          <a:p>
            <a:r>
              <a:rPr lang="en-US"/>
              <a:t>We can apply static keyword with </a:t>
            </a:r>
            <a:r>
              <a:rPr lang="en-US">
                <a:solidFill>
                  <a:srgbClr val="002060"/>
                </a:solidFill>
              </a:rPr>
              <a:t>variables, methods, blocks </a:t>
            </a:r>
            <a:r>
              <a:rPr lang="en-US"/>
              <a:t>and </a:t>
            </a:r>
            <a:r>
              <a:rPr lang="en-US">
                <a:solidFill>
                  <a:srgbClr val="002060"/>
                </a:solidFill>
              </a:rPr>
              <a:t>nested classes</a:t>
            </a:r>
            <a:r>
              <a:rPr lang="en-US"/>
              <a:t>. </a:t>
            </a:r>
          </a:p>
          <a:p>
            <a:r>
              <a:rPr lang="en-US"/>
              <a:t>The static keyword belongs to the class than an instance of the class.</a:t>
            </a:r>
          </a:p>
          <a:p>
            <a:r>
              <a:rPr lang="en-US"/>
              <a:t>The static can be: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Variable (also known as a class variable)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Method (also known as a class method)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Block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Nested class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095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Variable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Static variables have a property of </a:t>
            </a:r>
            <a:r>
              <a:rPr lang="en-US">
                <a:solidFill>
                  <a:srgbClr val="002060"/>
                </a:solidFill>
              </a:rPr>
              <a:t>preserving</a:t>
            </a:r>
            <a:r>
              <a:rPr lang="en-US"/>
              <a:t> their </a:t>
            </a:r>
            <a:r>
              <a:rPr lang="en-US">
                <a:solidFill>
                  <a:srgbClr val="002060"/>
                </a:solidFill>
              </a:rPr>
              <a:t>value</a:t>
            </a:r>
            <a:r>
              <a:rPr lang="en-US"/>
              <a:t> even after they are out of their </a:t>
            </a:r>
            <a:r>
              <a:rPr lang="en-US">
                <a:solidFill>
                  <a:srgbClr val="002060"/>
                </a:solidFill>
              </a:rPr>
              <a:t>scope</a:t>
            </a:r>
            <a:r>
              <a:rPr lang="en-US"/>
              <a:t>.</a:t>
            </a:r>
          </a:p>
          <a:p>
            <a:r>
              <a:rPr lang="en-US"/>
              <a:t>The static variable gets memory only once in the class area at the time of </a:t>
            </a:r>
            <a:r>
              <a:rPr lang="en-US">
                <a:solidFill>
                  <a:srgbClr val="002060"/>
                </a:solidFill>
              </a:rPr>
              <a:t>class loading</a:t>
            </a:r>
            <a:r>
              <a:rPr lang="en-US"/>
              <a:t>.</a:t>
            </a:r>
          </a:p>
          <a:p>
            <a:r>
              <a:rPr lang="en-US" b="1"/>
              <a:t>Advantage of static variable</a:t>
            </a:r>
            <a:r>
              <a:rPr lang="en-US"/>
              <a:t>: It makes program </a:t>
            </a:r>
            <a:r>
              <a:rPr lang="en-US" b="1"/>
              <a:t>memory efficient</a:t>
            </a:r>
            <a:r>
              <a:rPr lang="en-US"/>
              <a:t> (</a:t>
            </a:r>
            <a:r>
              <a:rPr lang="en-US">
                <a:solidFill>
                  <a:srgbClr val="002060"/>
                </a:solidFill>
              </a:rPr>
              <a:t>static variable saves memory</a:t>
            </a:r>
            <a:r>
              <a:rPr lang="en-US"/>
              <a:t>).</a:t>
            </a:r>
          </a:p>
          <a:p>
            <a:r>
              <a:rPr lang="en-US" b="1"/>
              <a:t>Characteristics of static variable:</a:t>
            </a:r>
          </a:p>
          <a:p>
            <a:pPr lvl="1"/>
            <a:r>
              <a:rPr lang="en-US"/>
              <a:t>It is initialized to zero when the first object of its class is created. No other initialization is allowed.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Only one copy </a:t>
            </a:r>
            <a:r>
              <a:rPr lang="en-US"/>
              <a:t>of that member is created for the entire class and is shared by all the objects of that class, no matter how many objects are created.</a:t>
            </a:r>
          </a:p>
          <a:p>
            <a:pPr lvl="1"/>
            <a:r>
              <a:rPr lang="en-US"/>
              <a:t>It is visible only within the class, but its </a:t>
            </a:r>
            <a:r>
              <a:rPr lang="en-US">
                <a:solidFill>
                  <a:srgbClr val="002060"/>
                </a:solidFill>
              </a:rPr>
              <a:t>lifetime</a:t>
            </a:r>
            <a:r>
              <a:rPr lang="en-US"/>
              <a:t> is the entire program.</a:t>
            </a:r>
          </a:p>
          <a:p>
            <a:pPr lvl="1"/>
            <a:r>
              <a:rPr lang="en-US"/>
              <a:t>Static variables are normally used to </a:t>
            </a:r>
            <a:r>
              <a:rPr lang="en-US">
                <a:solidFill>
                  <a:srgbClr val="002060"/>
                </a:solidFill>
              </a:rPr>
              <a:t>maintain values </a:t>
            </a:r>
            <a:r>
              <a:rPr lang="en-US"/>
              <a:t>common for all objects.</a:t>
            </a:r>
          </a:p>
          <a:p>
            <a:pPr lvl="1"/>
            <a:r>
              <a:rPr lang="en-US"/>
              <a:t>The class constructor does not initialize static variable.</a:t>
            </a:r>
          </a:p>
          <a:p>
            <a:pPr marL="0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183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 Non-Static Function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009649" y="896937"/>
          <a:ext cx="4140361" cy="39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6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MyProgram.java(Non-static function)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009650" y="1306511"/>
          <a:ext cx="4114800" cy="4079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9877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defRPr/>
                      </a:pPr>
                      <a:r>
                        <a:rPr lang="en-US" sz="1800" kern="1200">
                          <a:solidFill>
                            <a:srgbClr val="3333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>
                          <a:solidFill>
                            <a:srgbClr val="3333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MyProgram </a:t>
                      </a:r>
                      <a:r>
                        <a:rPr lang="en-US" sz="1800" kern="120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defRPr/>
                      </a:pPr>
                      <a:r>
                        <a:rPr lang="en-US" sz="1800" kern="1200">
                          <a:solidFill>
                            <a:srgbClr val="3333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 static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	main(String[] args) </a:t>
                      </a:r>
                      <a:r>
                        <a:rPr lang="en-US" sz="1800" kern="120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defRPr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int a=1,b=2,c;	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defRPr/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MyProgram mp=new   			    MyProgram();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defRPr/>
                      </a:pPr>
                      <a:r>
                        <a:rPr lang="en-US" sz="1800" b="1" kern="1200" baseline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 = mp.add(a,b);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defRPr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System.out.println(c); </a:t>
                      </a:r>
                      <a:r>
                        <a:rPr lang="en-US" sz="1800" kern="120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}//main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defRPr/>
                      </a:pPr>
                      <a:r>
                        <a:rPr lang="en-US" sz="1800" b="1" kern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public int add(int i,int j)  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defRPr/>
                      </a:pPr>
                      <a:r>
                        <a:rPr lang="en-US" sz="1800" b="1" kern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{	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defRPr/>
                      </a:pPr>
                      <a:r>
                        <a:rPr lang="en-US" sz="1800" b="1" kern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	return i + j;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defRPr/>
                      </a:pPr>
                      <a:r>
                        <a:rPr lang="en-US" sz="1800" b="1" kern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}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defRPr/>
                      </a:pPr>
                      <a:r>
                        <a:rPr lang="en-US" sz="1800" kern="120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}//class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677025" y="849312"/>
          <a:ext cx="4138614" cy="39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38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6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MyProgram.java(static function)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677025" y="1258886"/>
          <a:ext cx="4114800" cy="40989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98927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defRPr/>
                      </a:pPr>
                      <a:r>
                        <a:rPr lang="en-US" sz="1800" kern="1200">
                          <a:solidFill>
                            <a:srgbClr val="3333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 class </a:t>
                      </a:r>
                      <a:r>
                        <a:rPr lang="en-US" sz="1800" kern="120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MyProgram </a:t>
                      </a:r>
                      <a:r>
                        <a:rPr lang="en-US" sz="1800" kern="120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defRPr/>
                      </a:pPr>
                      <a:r>
                        <a:rPr lang="en-US" sz="1800" kern="1200">
                          <a:solidFill>
                            <a:srgbClr val="3333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 static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	main(String[] args) </a:t>
                      </a:r>
                      <a:r>
                        <a:rPr lang="en-US" sz="1800" kern="120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	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defRPr/>
                      </a:pPr>
                      <a:r>
                        <a:rPr lang="en-US" sz="1800" kern="120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 a=1,b=2,c;	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defRPr/>
                      </a:pPr>
                      <a:r>
                        <a:rPr lang="en-US" sz="1800" b="1" kern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 = add(a,b);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	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defRPr/>
                      </a:pPr>
                      <a:r>
                        <a:rPr lang="en-US" sz="1800" kern="120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System.out.println(c);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defRPr/>
                      </a:pPr>
                      <a:r>
                        <a:rPr lang="en-US" sz="1800" kern="120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}//main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defRPr/>
                      </a:pPr>
                      <a:endParaRPr lang="en-US" sz="1800" kern="1200">
                        <a:solidFill>
                          <a:srgbClr val="00B05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defRPr/>
                      </a:pPr>
                      <a:r>
                        <a:rPr lang="en-US" sz="1800" kern="120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 startAt="7"/>
                        <a:defRPr/>
                      </a:pPr>
                      <a:r>
                        <a:rPr lang="en-US" sz="1800" b="1" kern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static </a:t>
                      </a:r>
                      <a:r>
                        <a:rPr lang="en-US" sz="1800" b="0" kern="120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 add(int i,int j)   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 startAt="7"/>
                        <a:defRPr/>
                      </a:pPr>
                      <a:r>
                        <a:rPr lang="en-US" sz="1800" kern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		return i + j;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 startAt="7"/>
                        <a:defRPr/>
                      </a:pPr>
                      <a:r>
                        <a:rPr lang="en-US" sz="1800" kern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 startAt="7"/>
                        <a:defRPr/>
                      </a:pPr>
                      <a:r>
                        <a:rPr lang="en-US" sz="1800" kern="120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}//class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335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Characteristic of static method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static method can call only other static methods and can not call a non-static method from it.</a:t>
            </a:r>
          </a:p>
          <a:p>
            <a:r>
              <a:rPr lang="en-US"/>
              <a:t>A static method can be accessed directly by the class name and doesn’t need any object</a:t>
            </a:r>
          </a:p>
          <a:p>
            <a:r>
              <a:rPr lang="en-US"/>
              <a:t>A static method cannot refer to “this” or “super” keywords in anyway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587804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Static Method: WAP using class Rectangle and calculate area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5415" y="863444"/>
            <a:ext cx="5166959" cy="559056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sz="2000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 sz="2000">
                <a:latin typeface="Consolas" panose="020B0609020204030204" pitchFamily="49" charset="0"/>
              </a:rPr>
              <a:t> java.util.*;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sz="200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>
                <a:latin typeface="Consolas" panose="020B0609020204030204" pitchFamily="49" charset="0"/>
              </a:rPr>
              <a:t> </a:t>
            </a:r>
            <a:r>
              <a:rPr lang="en-IN" sz="2000" b="1">
                <a:latin typeface="Consolas" panose="020B0609020204030204" pitchFamily="49" charset="0"/>
              </a:rPr>
              <a:t>Rectangle</a:t>
            </a:r>
            <a:r>
              <a:rPr lang="en-IN" sz="200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sz="2000" b="1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2000">
                <a:latin typeface="Consolas" panose="020B0609020204030204" pitchFamily="49" charset="0"/>
              </a:rPr>
              <a:t> float height;   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sz="2000" b="1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2000">
                <a:latin typeface="Consolas" panose="020B0609020204030204" pitchFamily="49" charset="0"/>
              </a:rPr>
              <a:t> float width;   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sz="2000" b="1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2000">
                <a:latin typeface="Consolas" panose="020B0609020204030204" pitchFamily="49" charset="0"/>
              </a:rPr>
              <a:t> </a:t>
            </a:r>
            <a:r>
              <a:rPr lang="en-IN" sz="2000" b="1">
                <a:latin typeface="Consolas" panose="020B0609020204030204" pitchFamily="49" charset="0"/>
              </a:rPr>
              <a:t>void calArea() </a:t>
            </a:r>
            <a:r>
              <a:rPr lang="en-IN" sz="2000">
                <a:latin typeface="Consolas" panose="020B0609020204030204" pitchFamily="49" charset="0"/>
              </a:rPr>
              <a:t>{        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sz="2000" err="1">
                <a:latin typeface="Consolas" panose="020B0609020204030204" pitchFamily="49" charset="0"/>
              </a:rPr>
              <a:t>System.out.println( </a:t>
            </a:r>
            <a:r>
              <a:rPr lang="en-IN" sz="2000">
                <a:solidFill>
                  <a:srgbClr val="008000"/>
                </a:solidFill>
                <a:latin typeface="Consolas" panose="020B0609020204030204" pitchFamily="49" charset="0"/>
              </a:rPr>
              <a:t>"Area= "</a:t>
            </a:r>
            <a:r>
              <a:rPr lang="en-IN" sz="2000">
                <a:latin typeface="Consolas" panose="020B0609020204030204" pitchFamily="49" charset="0"/>
              </a:rPr>
              <a:t> 			       +height*width);   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sz="2000">
                <a:latin typeface="Consolas" panose="020B0609020204030204" pitchFamily="49" charset="0"/>
              </a:rPr>
              <a:t> } </a:t>
            </a:r>
            <a:r>
              <a:rPr lang="en-IN" sz="2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200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calArea()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sz="2000">
                <a:latin typeface="Consolas" panose="020B0609020204030204" pitchFamily="49" charset="0"/>
              </a:rPr>
              <a:t>} </a:t>
            </a:r>
            <a:r>
              <a:rPr lang="en-IN" sz="2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9" name="Content Placeholder 3"/>
          <p:cNvSpPr txBox="1"/>
          <p:nvPr/>
        </p:nvSpPr>
        <p:spPr>
          <a:xfrm>
            <a:off x="5419165" y="863443"/>
            <a:ext cx="6506135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13"/>
            </a:pPr>
            <a:r>
              <a:rPr lang="en-IN" sz="200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>
                <a:latin typeface="Consolas" panose="020B0609020204030204" pitchFamily="49" charset="0"/>
              </a:rPr>
              <a:t> </a:t>
            </a:r>
            <a:r>
              <a:rPr lang="en-IN" sz="2000" b="1" err="1">
                <a:latin typeface="Consolas" panose="020B0609020204030204" pitchFamily="49" charset="0"/>
              </a:rPr>
              <a:t>MyRectangle</a:t>
            </a:r>
            <a:r>
              <a:rPr lang="en-IN" sz="2000">
                <a:latin typeface="Consolas" panose="020B0609020204030204" pitchFamily="49" charset="0"/>
              </a:rPr>
              <a:t> {   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13"/>
            </a:pPr>
            <a:r>
              <a:rPr lang="en-IN" sz="200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2000">
                <a:latin typeface="Consolas" panose="020B0609020204030204" pitchFamily="49" charset="0"/>
              </a:rPr>
              <a:t>main(String[] args){       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13"/>
            </a:pPr>
            <a:r>
              <a:rPr lang="en-IN" sz="2000">
                <a:latin typeface="Consolas" panose="020B0609020204030204" pitchFamily="49" charset="0"/>
              </a:rPr>
              <a:t>  Rectangle r1= </a:t>
            </a:r>
            <a:r>
              <a:rPr lang="en-IN" sz="200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>
                <a:latin typeface="Consolas" panose="020B0609020204030204" pitchFamily="49" charset="0"/>
              </a:rPr>
              <a:t> Rectangle();       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13"/>
            </a:pPr>
            <a:r>
              <a:rPr lang="en-IN" sz="2000">
                <a:latin typeface="Consolas" panose="020B0609020204030204" pitchFamily="49" charset="0"/>
              </a:rPr>
              <a:t>  Scanner sc= </a:t>
            </a:r>
            <a:r>
              <a:rPr lang="en-IN" sz="200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>
                <a:latin typeface="Consolas" panose="020B0609020204030204" pitchFamily="49" charset="0"/>
              </a:rPr>
              <a:t> Scanner(System.in);       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13"/>
            </a:pPr>
            <a:r>
              <a:rPr lang="en-IN" sz="2000">
                <a:latin typeface="Consolas" panose="020B0609020204030204" pitchFamily="49" charset="0"/>
              </a:rPr>
              <a:t>  System.out.print(</a:t>
            </a:r>
            <a:r>
              <a:rPr lang="en-IN" sz="2000">
                <a:solidFill>
                  <a:srgbClr val="008000"/>
                </a:solidFill>
                <a:latin typeface="Consolas" panose="020B0609020204030204" pitchFamily="49" charset="0"/>
              </a:rPr>
              <a:t>"enter height:"</a:t>
            </a:r>
            <a:r>
              <a:rPr lang="en-IN" sz="2000">
                <a:latin typeface="Consolas" panose="020B0609020204030204" pitchFamily="49" charset="0"/>
              </a:rPr>
              <a:t>);       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13"/>
            </a:pPr>
            <a:r>
              <a:rPr lang="en-IN" sz="2000">
                <a:latin typeface="Consolas" panose="020B0609020204030204" pitchFamily="49" charset="0"/>
              </a:rPr>
              <a:t>  r1.height=sc.nextFloat();       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13"/>
            </a:pPr>
            <a:r>
              <a:rPr lang="en-IN" sz="2000">
                <a:latin typeface="Consolas" panose="020B0609020204030204" pitchFamily="49" charset="0"/>
              </a:rPr>
              <a:t>  System.out.print(</a:t>
            </a:r>
            <a:r>
              <a:rPr lang="en-IN" sz="2000">
                <a:solidFill>
                  <a:srgbClr val="008000"/>
                </a:solidFill>
                <a:latin typeface="Consolas" panose="020B0609020204030204" pitchFamily="49" charset="0"/>
              </a:rPr>
              <a:t>"enter width:"</a:t>
            </a:r>
            <a:r>
              <a:rPr lang="en-IN" sz="2000">
                <a:latin typeface="Consolas" panose="020B0609020204030204" pitchFamily="49" charset="0"/>
              </a:rPr>
              <a:t>);       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13"/>
            </a:pPr>
            <a:r>
              <a:rPr lang="en-IN" sz="2000">
                <a:latin typeface="Consolas" panose="020B0609020204030204" pitchFamily="49" charset="0"/>
              </a:rPr>
              <a:t>  r1.width=sc.nextFloat();       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13"/>
            </a:pPr>
            <a:r>
              <a:rPr lang="en-IN" sz="2000">
                <a:latin typeface="Consolas" panose="020B0609020204030204" pitchFamily="49" charset="0"/>
              </a:rPr>
              <a:t>  </a:t>
            </a:r>
            <a:r>
              <a:rPr lang="en-IN" sz="2000" b="1" err="1">
                <a:latin typeface="Consolas" panose="020B0609020204030204" pitchFamily="49" charset="0"/>
              </a:rPr>
              <a:t>Rectangle.calArea();   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13"/>
            </a:pPr>
            <a:r>
              <a:rPr lang="en-IN" sz="2000">
                <a:latin typeface="Consolas" panose="020B0609020204030204" pitchFamily="49" charset="0"/>
              </a:rPr>
              <a:t> } </a:t>
            </a:r>
            <a:r>
              <a:rPr lang="en-IN" sz="2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13"/>
            </a:pPr>
            <a:r>
              <a:rPr lang="en-IN" sz="2000">
                <a:latin typeface="Consolas" panose="020B0609020204030204" pitchFamily="49" charset="0"/>
              </a:rPr>
              <a:t>} </a:t>
            </a:r>
            <a:r>
              <a:rPr lang="en-IN" sz="2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  <a:endParaRPr lang="en-IN" sz="2000"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1469090" y="5295881"/>
            <a:ext cx="3829050" cy="121133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enter height:30.55</a:t>
            </a:r>
          </a:p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enter width:20.44</a:t>
            </a:r>
          </a:p>
          <a:p>
            <a:r>
              <a:rPr lang="en-US" sz="2400">
                <a:solidFill>
                  <a:schemeClr val="bg1"/>
                </a:solidFill>
                <a:latin typeface="Consolas" panose="020B0609020204030204" pitchFamily="49" charset="0"/>
              </a:rPr>
              <a:t>Area=624.442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1469090" y="4966697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6191151" y="4647138"/>
            <a:ext cx="3184635" cy="394138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01222" y="2877459"/>
            <a:ext cx="3523372" cy="315227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286412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4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87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3"/>
                            </p:stCondLst>
                            <p:childTnLst>
                              <p:par>
                                <p:cTn id="90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4"/>
                            </p:stCondLst>
                            <p:childTnLst>
                              <p:par>
                                <p:cTn id="93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12" grpId="0" animBg="1"/>
      <p:bldP spid="3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static keyword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static</a:t>
            </a:r>
            <a:r>
              <a:rPr lang="en-US"/>
              <a:t> keyword is mainly used for </a:t>
            </a:r>
            <a:r>
              <a:rPr lang="en-US" i="1">
                <a:solidFill>
                  <a:schemeClr val="tx2"/>
                </a:solidFill>
              </a:rPr>
              <a:t>memory management</a:t>
            </a:r>
            <a:r>
              <a:rPr lang="en-US"/>
              <a:t>.</a:t>
            </a:r>
          </a:p>
          <a:p>
            <a:r>
              <a:rPr lang="en-US"/>
              <a:t>It can be used with </a:t>
            </a:r>
          </a:p>
          <a:p>
            <a:pPr lvl="1"/>
            <a:r>
              <a:rPr lang="en-US"/>
              <a:t>Variables</a:t>
            </a:r>
          </a:p>
          <a:p>
            <a:pPr lvl="1"/>
            <a:r>
              <a:rPr lang="en-US"/>
              <a:t>Methods</a:t>
            </a:r>
          </a:p>
          <a:p>
            <a:pPr lvl="1"/>
            <a:r>
              <a:rPr lang="en-US"/>
              <a:t>Blocks</a:t>
            </a:r>
          </a:p>
          <a:p>
            <a:pPr lvl="1"/>
            <a:r>
              <a:rPr lang="en-US"/>
              <a:t>Nested classes</a:t>
            </a:r>
          </a:p>
          <a:p>
            <a:r>
              <a:rPr lang="en-US"/>
              <a:t>Basically, static is used for a constant variable or a method that is same for every instance of a class.</a:t>
            </a:r>
          </a:p>
          <a:p>
            <a:r>
              <a:rPr lang="en-US"/>
              <a:t>The static variable can be used to refer to the common property of all objects.</a:t>
            </a:r>
          </a:p>
          <a:p>
            <a:r>
              <a:rPr lang="en-US"/>
              <a:t>The static variable gets memory only once in the class area at the time of class loading.</a:t>
            </a:r>
          </a:p>
          <a:p>
            <a:r>
              <a:rPr lang="en-US"/>
              <a:t>It makes your program memory efficient.</a:t>
            </a:r>
          </a:p>
          <a:p>
            <a:r>
              <a:rPr lang="en-US"/>
              <a:t>Syntax</a:t>
            </a:r>
          </a:p>
          <a:p>
            <a:pPr marL="363538" indent="0">
              <a:buNone/>
            </a:pPr>
            <a:r>
              <a:rPr lang="en-US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>
                <a:latin typeface="Consolas" panose="020B0609020204030204" pitchFamily="49" charset="0"/>
              </a:rPr>
              <a:t> </a:t>
            </a:r>
            <a:r>
              <a:rPr lang="en-US" i="1">
                <a:solidFill>
                  <a:srgbClr val="7F0055"/>
                </a:solidFill>
                <a:latin typeface="Consolas" panose="020B0609020204030204" pitchFamily="49" charset="0"/>
              </a:rPr>
              <a:t>type</a:t>
            </a:r>
            <a:r>
              <a:rPr lang="en-US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i="1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variablename</a:t>
            </a:r>
            <a:r>
              <a:rPr lang="en-US">
                <a:latin typeface="Consolas" panose="020B0609020204030204" pitchFamily="49" charset="0"/>
              </a:rPr>
              <a:t>;</a:t>
            </a:r>
            <a:endParaRPr lang="en-IN">
              <a:latin typeface="Consolas" panose="020B0609020204030204" pitchFamily="49" charset="0"/>
            </a:endParaRPr>
          </a:p>
          <a:p>
            <a:endParaRPr lang="en-US"/>
          </a:p>
          <a:p>
            <a:pPr lvl="1"/>
            <a:endParaRPr lang="en-IN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210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2260946"/>
            <a:ext cx="61721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>
                <a:latin typeface="Consolas" panose="020B0609020204030204" pitchFamily="49" charset="0"/>
              </a:rPr>
              <a:t> StudentDemo {</a:t>
            </a:r>
          </a:p>
          <a:p>
            <a:r>
              <a:rPr lang="en-IN">
                <a:latin typeface="Consolas" panose="020B0609020204030204" pitchFamily="49" charset="0"/>
              </a:rPr>
              <a:t>	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>
                <a:latin typeface="Consolas" panose="020B0609020204030204" pitchFamily="49" charset="0"/>
              </a:rPr>
              <a:t> main(String </a:t>
            </a:r>
            <a:r>
              <a:rPr lang="en-IN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IN">
                <a:latin typeface="Consolas" panose="020B0609020204030204" pitchFamily="49" charset="0"/>
              </a:rPr>
              <a:t>[]) {</a:t>
            </a:r>
          </a:p>
          <a:p>
            <a:r>
              <a:rPr lang="en-IN">
                <a:latin typeface="Consolas" panose="020B0609020204030204" pitchFamily="49" charset="0"/>
              </a:rPr>
              <a:t>		Student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student1 </a:t>
            </a:r>
            <a:r>
              <a:rPr lang="en-IN">
                <a:latin typeface="Consolas" panose="020B0609020204030204" pitchFamily="49" charset="0"/>
              </a:rPr>
              <a:t>= 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>
                <a:latin typeface="Consolas" panose="020B0609020204030204" pitchFamily="49" charset="0"/>
              </a:rPr>
              <a:t> Student();</a:t>
            </a:r>
          </a:p>
          <a:p>
            <a:r>
              <a:rPr lang="en-IN">
                <a:latin typeface="Consolas" panose="020B0609020204030204" pitchFamily="49" charset="0"/>
              </a:rPr>
              <a:t>		Student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student2 </a:t>
            </a:r>
            <a:r>
              <a:rPr lang="en-IN">
                <a:latin typeface="Consolas" panose="020B0609020204030204" pitchFamily="49" charset="0"/>
              </a:rPr>
              <a:t>= 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>
                <a:latin typeface="Consolas" panose="020B0609020204030204" pitchFamily="49" charset="0"/>
              </a:rPr>
              <a:t> Student();</a:t>
            </a:r>
          </a:p>
          <a:p>
            <a:r>
              <a:rPr lang="en-IN">
                <a:latin typeface="Consolas" panose="020B0609020204030204" pitchFamily="49" charset="0"/>
              </a:rPr>
              <a:t>		Student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student3 </a:t>
            </a:r>
            <a:r>
              <a:rPr lang="en-IN">
                <a:latin typeface="Consolas" panose="020B0609020204030204" pitchFamily="49" charset="0"/>
              </a:rPr>
              <a:t>= 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>
                <a:latin typeface="Consolas" panose="020B0609020204030204" pitchFamily="49" charset="0"/>
              </a:rPr>
              <a:t> Student();</a:t>
            </a:r>
          </a:p>
          <a:p>
            <a:r>
              <a:rPr lang="en-IN">
                <a:latin typeface="Consolas" panose="020B0609020204030204" pitchFamily="49" charset="0"/>
              </a:rPr>
              <a:t>		.</a:t>
            </a:r>
          </a:p>
          <a:p>
            <a:r>
              <a:rPr lang="en-IN">
                <a:latin typeface="Consolas" panose="020B0609020204030204" pitchFamily="49" charset="0"/>
              </a:rPr>
              <a:t>		.</a:t>
            </a:r>
          </a:p>
          <a:p>
            <a:r>
              <a:rPr lang="en-IN">
                <a:latin typeface="Consolas" panose="020B0609020204030204" pitchFamily="49" charset="0"/>
              </a:rPr>
              <a:t>		.</a:t>
            </a:r>
          </a:p>
          <a:p>
            <a:r>
              <a:rPr lang="en-IN">
                <a:latin typeface="Consolas" panose="020B0609020204030204" pitchFamily="49" charset="0"/>
              </a:rPr>
              <a:t>	}</a:t>
            </a:r>
          </a:p>
          <a:p>
            <a:r>
              <a:rPr lang="en-IN">
                <a:latin typeface="Consolas" panose="020B0609020204030204" pitchFamily="49" charset="0"/>
              </a:rPr>
              <a:t>}</a:t>
            </a:r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" y="-1"/>
            <a:ext cx="411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>
                <a:latin typeface="Consolas" panose="020B0609020204030204" pitchFamily="49" charset="0"/>
              </a:rPr>
              <a:t> Student {</a:t>
            </a:r>
          </a:p>
          <a:p>
            <a:r>
              <a:rPr lang="en-IN">
                <a:latin typeface="Consolas" panose="020B0609020204030204" pitchFamily="49" charset="0"/>
              </a:rPr>
              <a:t>	</a:t>
            </a:r>
            <a:r>
              <a:rPr lang="en-IN" err="1">
                <a:solidFill>
                  <a:srgbClr val="7F0055"/>
                </a:solidFill>
                <a:latin typeface="Consolas" panose="020B0609020204030204" pitchFamily="49" charset="0"/>
              </a:rPr>
              <a:t>int </a:t>
            </a:r>
            <a:r>
              <a:rPr lang="en-IN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>
                <a:latin typeface="Consolas" panose="020B0609020204030204" pitchFamily="49" charset="0"/>
              </a:rPr>
              <a:t>;</a:t>
            </a:r>
          </a:p>
          <a:p>
            <a:r>
              <a:rPr lang="en-IN">
                <a:latin typeface="Consolas" panose="020B0609020204030204" pitchFamily="49" charset="0"/>
              </a:rPr>
              <a:t>	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IN">
                <a:latin typeface="Consolas" panose="020B0609020204030204" pitchFamily="49" charset="0"/>
              </a:rPr>
              <a:t>;</a:t>
            </a:r>
          </a:p>
          <a:p>
            <a:r>
              <a:rPr lang="en-IN">
                <a:latin typeface="Consolas" panose="020B0609020204030204" pitchFamily="49" charset="0"/>
              </a:rPr>
              <a:t>	</a:t>
            </a:r>
          </a:p>
          <a:p>
            <a:r>
              <a:rPr lang="en-IN">
                <a:latin typeface="Consolas" panose="020B0609020204030204" pitchFamily="49" charset="0"/>
              </a:rPr>
              <a:t>	.</a:t>
            </a:r>
          </a:p>
          <a:p>
            <a:r>
              <a:rPr lang="en-IN">
                <a:latin typeface="Consolas" panose="020B0609020204030204" pitchFamily="49" charset="0"/>
              </a:rPr>
              <a:t>	.</a:t>
            </a:r>
          </a:p>
          <a:p>
            <a:r>
              <a:rPr lang="en-IN">
                <a:latin typeface="Consolas" panose="020B0609020204030204" pitchFamily="49" charset="0"/>
              </a:rPr>
              <a:t>	.</a:t>
            </a:r>
          </a:p>
          <a:p>
            <a:r>
              <a:rPr lang="en-IN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429001" y="3829761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student1 </a:t>
            </a: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105400" y="3829761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student2 </a:t>
            </a: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781799" y="3829761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student3 </a:t>
            </a: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2333245" y="433797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2459882" y="487384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2269926" y="5397819"/>
            <a:ext cx="10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105399" y="42627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5105399" y="47961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14" name="Rectangle 13"/>
          <p:cNvSpPr/>
          <p:nvPr/>
        </p:nvSpPr>
        <p:spPr>
          <a:xfrm>
            <a:off x="5105399" y="5331806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6781799" y="42627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6781799" y="47961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17" name="Rectangle 16"/>
          <p:cNvSpPr/>
          <p:nvPr/>
        </p:nvSpPr>
        <p:spPr>
          <a:xfrm>
            <a:off x="6781799" y="5331806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3442448" y="42627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3442448" y="47961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20" name="Rectangle 19"/>
          <p:cNvSpPr/>
          <p:nvPr/>
        </p:nvSpPr>
        <p:spPr>
          <a:xfrm>
            <a:off x="3442448" y="5331806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1314" y="805353"/>
            <a:ext cx="411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static String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>
                <a:solidFill>
                  <a:srgbClr val="0000FF"/>
                </a:solidFill>
                <a:latin typeface="Consolas" panose="020B0609020204030204" pitchFamily="49" charset="0"/>
              </a:rPr>
              <a:t>college </a:t>
            </a:r>
            <a:r>
              <a:rPr lang="en-IN">
                <a:latin typeface="Consolas" panose="020B0609020204030204" pitchFamily="49" charset="0"/>
              </a:rPr>
              <a:t>= "DIET";</a:t>
            </a:r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911314" y="812125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>
                <a:solidFill>
                  <a:srgbClr val="0000FF"/>
                </a:solidFill>
                <a:latin typeface="Consolas" panose="020B0609020204030204" pitchFamily="49" charset="0"/>
              </a:rPr>
              <a:t>college </a:t>
            </a:r>
            <a:r>
              <a:rPr lang="en-IN">
                <a:latin typeface="Consolas" panose="020B0609020204030204" pitchFamily="49" charset="0"/>
              </a:rPr>
              <a:t>= "DIET";</a:t>
            </a:r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5105399" y="5990744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3957332" y="6072778"/>
            <a:ext cx="10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endParaRPr lang="en-IN"/>
          </a:p>
        </p:txBody>
      </p:sp>
      <p:cxnSp>
        <p:nvCxnSpPr>
          <p:cNvPr id="25" name="Straight Arrow Connector 24"/>
          <p:cNvCxnSpPr>
            <a:stCxn id="23" idx="1"/>
            <a:endCxn id="19" idx="2"/>
          </p:cNvCxnSpPr>
          <p:nvPr/>
        </p:nvCxnSpPr>
        <p:spPr>
          <a:xfrm flipH="1" flipV="1">
            <a:off x="4128248" y="5329565"/>
            <a:ext cx="977151" cy="927879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0"/>
            <a:endCxn id="13" idx="2"/>
          </p:cNvCxnSpPr>
          <p:nvPr/>
        </p:nvCxnSpPr>
        <p:spPr>
          <a:xfrm flipH="1" flipV="1">
            <a:off x="5791199" y="5329565"/>
            <a:ext cx="0" cy="661179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3"/>
            <a:endCxn id="16" idx="2"/>
          </p:cNvCxnSpPr>
          <p:nvPr/>
        </p:nvCxnSpPr>
        <p:spPr>
          <a:xfrm flipV="1">
            <a:off x="6476999" y="5329565"/>
            <a:ext cx="990600" cy="927879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943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1" grpId="1"/>
      <p:bldP spid="12" grpId="0" animBg="1"/>
      <p:bldP spid="13" grpId="0" animBg="1"/>
      <p:bldP spid="14" grpId="0" animBg="1"/>
      <p:bldP spid="14" grpId="1" animBg="1"/>
      <p:bldP spid="15" grpId="0" animBg="1"/>
      <p:bldP spid="16" grpId="0" animBg="1"/>
      <p:bldP spid="17" grpId="0" animBg="1"/>
      <p:bldP spid="17" grpId="1" animBg="1"/>
      <p:bldP spid="18" grpId="0" animBg="1"/>
      <p:bldP spid="19" grpId="0" animBg="1"/>
      <p:bldP spid="20" grpId="0" animBg="1"/>
      <p:bldP spid="20" grpId="1" animBg="1"/>
      <p:bldP spid="21" grpId="0"/>
      <p:bldP spid="22" grpId="0"/>
      <p:bldP spid="22" grpId="1"/>
      <p:bldP spid="23" grpId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1D3064"/>
              </a:buClr>
              <a:buSzPts val="6000"/>
              <a:buFont typeface="Roboto Condensed"/>
              <a:buNone/>
            </a:pPr>
            <a:r>
              <a:rPr lang="en-US"/>
              <a:t>What is an Object?</a:t>
            </a:r>
            <a:endParaRPr/>
          </a:p>
        </p:txBody>
      </p:sp>
      <p:pic>
        <p:nvPicPr>
          <p:cNvPr id="159" name="Google Shape;159;p4" descr="Work — Ameen Allaith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313" y="1609726"/>
            <a:ext cx="2815858" cy="15839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298042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static method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you apply static keyword with any method, it is known as static method.</a:t>
            </a:r>
          </a:p>
          <a:p>
            <a:r>
              <a:rPr lang="en-US"/>
              <a:t>A static method belongs to the </a:t>
            </a:r>
            <a:r>
              <a:rPr lang="en-US" b="1"/>
              <a:t>class</a:t>
            </a:r>
            <a:r>
              <a:rPr lang="en-US"/>
              <a:t> rather than the object of a class.</a:t>
            </a:r>
          </a:p>
          <a:p>
            <a:r>
              <a:rPr lang="en-US"/>
              <a:t>A static method can be invoked without the need for creating an instance of a class.</a:t>
            </a:r>
          </a:p>
          <a:p>
            <a:r>
              <a:rPr lang="en-US"/>
              <a:t>A static method can access static data member and can change the value of it.</a:t>
            </a:r>
          </a:p>
          <a:p>
            <a:r>
              <a:rPr lang="en-US">
                <a:solidFill>
                  <a:srgbClr val="C00000"/>
                </a:solidFill>
              </a:rPr>
              <a:t>Restrictions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The static method can not use non static data member or call non-static method directly.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/>
              <a:t>this</a:t>
            </a:r>
            <a:r>
              <a:rPr lang="en-US"/>
              <a:t> and </a:t>
            </a:r>
            <a:r>
              <a:rPr lang="en-US" b="1"/>
              <a:t>super</a:t>
            </a:r>
            <a:r>
              <a:rPr lang="en-US"/>
              <a:t> cannot be used in static context.</a:t>
            </a:r>
            <a:endParaRPr lang="en-IN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881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>
                <a:latin typeface="Consolas" panose="020B0609020204030204" pitchFamily="49" charset="0"/>
              </a:rPr>
              <a:t> Student {</a:t>
            </a:r>
          </a:p>
          <a:p>
            <a:r>
              <a:rPr lang="en-IN">
                <a:latin typeface="Consolas" panose="020B0609020204030204" pitchFamily="49" charset="0"/>
              </a:rPr>
              <a:t>    </a:t>
            </a:r>
            <a:r>
              <a:rPr lang="en-IN" err="1">
                <a:solidFill>
                  <a:srgbClr val="7F0055"/>
                </a:solidFill>
                <a:latin typeface="Consolas" panose="020B0609020204030204" pitchFamily="49" charset="0"/>
              </a:rPr>
              <a:t>int </a:t>
            </a:r>
            <a:r>
              <a:rPr lang="en-IN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>
                <a:latin typeface="Consolas" panose="020B0609020204030204" pitchFamily="49" charset="0"/>
              </a:rPr>
              <a:t>;  </a:t>
            </a:r>
          </a:p>
          <a:p>
            <a:r>
              <a:rPr lang="en-IN">
                <a:latin typeface="Consolas" panose="020B0609020204030204" pitchFamily="49" charset="0"/>
              </a:rPr>
              <a:t>    String </a:t>
            </a:r>
            <a:r>
              <a:rPr lang="en-IN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IN">
                <a:latin typeface="Consolas" panose="020B0609020204030204" pitchFamily="49" charset="0"/>
              </a:rPr>
              <a:t>;  </a:t>
            </a:r>
          </a:p>
          <a:p>
            <a:r>
              <a:rPr lang="en-IN">
                <a:latin typeface="Consolas" panose="020B0609020204030204" pitchFamily="49" charset="0"/>
              </a:rPr>
              <a:t>    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 i="1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r>
              <a:rPr lang="en-IN">
                <a:latin typeface="Consolas" panose="020B0609020204030204" pitchFamily="49" charset="0"/>
              </a:rPr>
              <a:t>="</a:t>
            </a:r>
            <a:r>
              <a:rPr lang="en-IN" err="1">
                <a:solidFill>
                  <a:srgbClr val="0000FF"/>
                </a:solidFill>
                <a:latin typeface="Consolas" panose="020B0609020204030204" pitchFamily="49" charset="0"/>
              </a:rPr>
              <a:t>abc</a:t>
            </a:r>
            <a:r>
              <a:rPr lang="en-IN">
                <a:latin typeface="Consolas" panose="020B0609020204030204" pitchFamily="49" charset="0"/>
              </a:rPr>
              <a:t>";</a:t>
            </a:r>
          </a:p>
          <a:p>
            <a:r>
              <a:rPr lang="en-IN">
                <a:latin typeface="Consolas" panose="020B0609020204030204" pitchFamily="49" charset="0"/>
              </a:rPr>
              <a:t>    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>
                <a:latin typeface="Consolas" panose="020B0609020204030204" pitchFamily="49" charset="0"/>
              </a:rPr>
              <a:t> change() {</a:t>
            </a:r>
          </a:p>
          <a:p>
            <a:r>
              <a:rPr lang="en-IN">
                <a:latin typeface="Consolas" panose="020B0609020204030204" pitchFamily="49" charset="0"/>
              </a:rPr>
              <a:t>        </a:t>
            </a:r>
            <a:r>
              <a:rPr lang="en-IN" i="1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r>
              <a:rPr lang="en-IN">
                <a:latin typeface="Consolas" panose="020B0609020204030204" pitchFamily="49" charset="0"/>
              </a:rPr>
              <a:t> = "</a:t>
            </a:r>
            <a:r>
              <a:rPr lang="en-IN">
                <a:solidFill>
                  <a:srgbClr val="0000FF"/>
                </a:solidFill>
                <a:latin typeface="Consolas" panose="020B0609020204030204" pitchFamily="49" charset="0"/>
              </a:rPr>
              <a:t>DIET</a:t>
            </a:r>
            <a:r>
              <a:rPr lang="en-IN">
                <a:latin typeface="Consolas" panose="020B0609020204030204" pitchFamily="49" charset="0"/>
              </a:rPr>
              <a:t>";</a:t>
            </a:r>
          </a:p>
          <a:p>
            <a:r>
              <a:rPr lang="en-IN">
                <a:latin typeface="Consolas" panose="020B0609020204030204" pitchFamily="49" charset="0"/>
              </a:rPr>
              <a:t>  	 </a:t>
            </a:r>
            <a:r>
              <a:rPr lang="en-IN" err="1">
                <a:solidFill>
                  <a:srgbClr val="0000FF"/>
                </a:solidFill>
                <a:latin typeface="Consolas" panose="020B0609020204030204" pitchFamily="49" charset="0"/>
              </a:rPr>
              <a:t>rollno = 10;</a:t>
            </a:r>
            <a:endParaRPr lang="en-IN">
              <a:latin typeface="Consolas" panose="020B0609020204030204" pitchFamily="49" charset="0"/>
            </a:endParaRPr>
          </a:p>
          <a:p>
            <a:r>
              <a:rPr lang="en-IN">
                <a:latin typeface="Consolas" panose="020B0609020204030204" pitchFamily="49" charset="0"/>
              </a:rPr>
              <a:t>    }  </a:t>
            </a:r>
          </a:p>
          <a:p>
            <a:r>
              <a:rPr lang="en-IN">
                <a:latin typeface="Consolas" panose="020B0609020204030204" pitchFamily="49" charset="0"/>
              </a:rPr>
              <a:t>    Student(</a:t>
            </a:r>
            <a:r>
              <a:rPr lang="en-IN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IN">
                <a:latin typeface="Consolas" panose="020B0609020204030204" pitchFamily="49" charset="0"/>
              </a:rPr>
              <a:t> r, String n) {</a:t>
            </a:r>
          </a:p>
          <a:p>
            <a:r>
              <a:rPr lang="en-IN">
                <a:latin typeface="Consolas" panose="020B0609020204030204" pitchFamily="49" charset="0"/>
              </a:rPr>
              <a:t>        </a:t>
            </a:r>
            <a:r>
              <a:rPr lang="en-IN" err="1">
                <a:solidFill>
                  <a:srgbClr val="0000FF"/>
                </a:solidFill>
                <a:latin typeface="Consolas" panose="020B0609020204030204" pitchFamily="49" charset="0"/>
              </a:rPr>
              <a:t>rollno </a:t>
            </a:r>
            <a:r>
              <a:rPr lang="en-IN">
                <a:latin typeface="Consolas" panose="020B0609020204030204" pitchFamily="49" charset="0"/>
              </a:rPr>
              <a:t>=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IN">
                <a:latin typeface="Consolas" panose="020B0609020204030204" pitchFamily="49" charset="0"/>
              </a:rPr>
              <a:t>;</a:t>
            </a:r>
          </a:p>
          <a:p>
            <a:r>
              <a:rPr lang="en-IN">
                <a:latin typeface="Consolas" panose="020B0609020204030204" pitchFamily="49" charset="0"/>
              </a:rPr>
              <a:t>        </a:t>
            </a:r>
            <a:r>
              <a:rPr lang="en-IN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IN">
                <a:latin typeface="Consolas" panose="020B0609020204030204" pitchFamily="49" charset="0"/>
              </a:rPr>
              <a:t> =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IN">
                <a:latin typeface="Consolas" panose="020B0609020204030204" pitchFamily="49" charset="0"/>
              </a:rPr>
              <a:t>;  </a:t>
            </a:r>
          </a:p>
          <a:p>
            <a:r>
              <a:rPr lang="en-IN">
                <a:latin typeface="Consolas" panose="020B0609020204030204" pitchFamily="49" charset="0"/>
              </a:rPr>
              <a:t>    }  </a:t>
            </a:r>
          </a:p>
          <a:p>
            <a:r>
              <a:rPr lang="en-IN">
                <a:latin typeface="Consolas" panose="020B0609020204030204" pitchFamily="49" charset="0"/>
              </a:rPr>
              <a:t>    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>
                <a:latin typeface="Consolas" panose="020B0609020204030204" pitchFamily="49" charset="0"/>
              </a:rPr>
              <a:t> display() {</a:t>
            </a:r>
          </a:p>
          <a:p>
            <a:r>
              <a:rPr lang="en-IN">
                <a:latin typeface="Consolas" panose="020B0609020204030204" pitchFamily="49" charset="0"/>
              </a:rPr>
              <a:t>        System.</a:t>
            </a:r>
            <a:r>
              <a:rPr lang="en-IN" i="1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err="1">
                <a:latin typeface="Consolas" panose="020B0609020204030204" pitchFamily="49" charset="0"/>
              </a:rPr>
              <a:t>.println(</a:t>
            </a:r>
            <a:r>
              <a:rPr lang="en-IN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>
                <a:latin typeface="Consolas" panose="020B0609020204030204" pitchFamily="49" charset="0"/>
              </a:rPr>
              <a:t>+" "+</a:t>
            </a:r>
            <a:r>
              <a:rPr lang="en-IN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IN">
                <a:latin typeface="Consolas" panose="020B0609020204030204" pitchFamily="49" charset="0"/>
              </a:rPr>
              <a:t>+" "+</a:t>
            </a:r>
            <a:r>
              <a:rPr lang="en-IN" i="1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r>
              <a:rPr lang="en-IN">
                <a:latin typeface="Consolas" panose="020B0609020204030204" pitchFamily="49" charset="0"/>
              </a:rPr>
              <a:t>);</a:t>
            </a:r>
          </a:p>
          <a:p>
            <a:r>
              <a:rPr lang="en-IN">
                <a:latin typeface="Consolas" panose="020B0609020204030204" pitchFamily="49" charset="0"/>
              </a:rPr>
              <a:t>    }  </a:t>
            </a:r>
          </a:p>
          <a:p>
            <a:r>
              <a:rPr lang="en-IN">
                <a:latin typeface="Consolas" panose="020B0609020204030204" pitchFamily="49" charset="0"/>
              </a:rPr>
              <a:t>}</a:t>
            </a:r>
          </a:p>
          <a:p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>
                <a:latin typeface="Consolas" panose="020B0609020204030204" pitchFamily="49" charset="0"/>
              </a:rPr>
              <a:t> TestStaticMethod {</a:t>
            </a:r>
          </a:p>
          <a:p>
            <a:r>
              <a:rPr lang="en-IN">
                <a:latin typeface="Consolas" panose="020B0609020204030204" pitchFamily="49" charset="0"/>
              </a:rPr>
              <a:t>    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>
                <a:latin typeface="Consolas" panose="020B0609020204030204" pitchFamily="49" charset="0"/>
              </a:rPr>
              <a:t> 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>
                <a:latin typeface="Consolas" panose="020B0609020204030204" pitchFamily="49" charset="0"/>
              </a:rPr>
              <a:t> main(String </a:t>
            </a:r>
            <a:r>
              <a:rPr lang="en-IN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IN">
                <a:latin typeface="Consolas" panose="020B0609020204030204" pitchFamily="49" charset="0"/>
              </a:rPr>
              <a:t>[]) {</a:t>
            </a:r>
          </a:p>
          <a:p>
            <a:r>
              <a:rPr lang="en-IN">
                <a:latin typeface="Consolas" panose="020B0609020204030204" pitchFamily="49" charset="0"/>
              </a:rPr>
              <a:t>        Student.</a:t>
            </a:r>
            <a:r>
              <a:rPr lang="en-IN" i="1" err="1">
                <a:latin typeface="Consolas" panose="020B0609020204030204" pitchFamily="49" charset="0"/>
              </a:rPr>
              <a:t>change</a:t>
            </a:r>
            <a:r>
              <a:rPr lang="en-IN">
                <a:latin typeface="Consolas" panose="020B0609020204030204" pitchFamily="49" charset="0"/>
              </a:rPr>
              <a:t>();</a:t>
            </a:r>
          </a:p>
          <a:p>
            <a:r>
              <a:rPr lang="en-IN">
                <a:latin typeface="Consolas" panose="020B0609020204030204" pitchFamily="49" charset="0"/>
              </a:rPr>
              <a:t>        Student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s1</a:t>
            </a:r>
            <a:r>
              <a:rPr lang="en-IN">
                <a:latin typeface="Consolas" panose="020B0609020204030204" pitchFamily="49" charset="0"/>
              </a:rPr>
              <a:t> = 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>
                <a:latin typeface="Consolas" panose="020B0609020204030204" pitchFamily="49" charset="0"/>
              </a:rPr>
              <a:t> Student(111,"</a:t>
            </a:r>
            <a:r>
              <a:rPr lang="en-IN">
                <a:solidFill>
                  <a:srgbClr val="0000FF"/>
                </a:solidFill>
                <a:latin typeface="Consolas" panose="020B0609020204030204" pitchFamily="49" charset="0"/>
              </a:rPr>
              <a:t>Tom</a:t>
            </a:r>
            <a:r>
              <a:rPr lang="en-IN">
                <a:latin typeface="Consolas" panose="020B0609020204030204" pitchFamily="49" charset="0"/>
              </a:rPr>
              <a:t>");  </a:t>
            </a:r>
          </a:p>
          <a:p>
            <a:r>
              <a:rPr lang="en-IN">
                <a:latin typeface="Consolas" panose="020B0609020204030204" pitchFamily="49" charset="0"/>
              </a:rPr>
              <a:t>        Student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s2</a:t>
            </a:r>
            <a:r>
              <a:rPr lang="en-IN">
                <a:latin typeface="Consolas" panose="020B0609020204030204" pitchFamily="49" charset="0"/>
              </a:rPr>
              <a:t> = </a:t>
            </a:r>
            <a:r>
              <a:rPr lang="en-IN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>
                <a:latin typeface="Consolas" panose="020B0609020204030204" pitchFamily="49" charset="0"/>
              </a:rPr>
              <a:t> Student(222,"</a:t>
            </a:r>
            <a:r>
              <a:rPr lang="en-IN">
                <a:solidFill>
                  <a:srgbClr val="0000FF"/>
                </a:solidFill>
                <a:latin typeface="Consolas" panose="020B0609020204030204" pitchFamily="49" charset="0"/>
              </a:rPr>
              <a:t>Jerry</a:t>
            </a:r>
            <a:r>
              <a:rPr lang="en-IN">
                <a:latin typeface="Consolas" panose="020B0609020204030204" pitchFamily="49" charset="0"/>
              </a:rPr>
              <a:t>");  </a:t>
            </a:r>
          </a:p>
          <a:p>
            <a:r>
              <a:rPr lang="en-IN">
                <a:latin typeface="Consolas" panose="020B0609020204030204" pitchFamily="49" charset="0"/>
              </a:rPr>
              <a:t>       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s1</a:t>
            </a:r>
            <a:r>
              <a:rPr lang="en-IN">
                <a:latin typeface="Consolas" panose="020B0609020204030204" pitchFamily="49" charset="0"/>
              </a:rPr>
              <a:t>.display();  </a:t>
            </a:r>
          </a:p>
          <a:p>
            <a:r>
              <a:rPr lang="en-IN">
                <a:latin typeface="Consolas" panose="020B0609020204030204" pitchFamily="49" charset="0"/>
              </a:rPr>
              <a:t>       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s2</a:t>
            </a:r>
            <a:r>
              <a:rPr lang="en-IN">
                <a:latin typeface="Consolas" panose="020B0609020204030204" pitchFamily="49" charset="0"/>
              </a:rPr>
              <a:t>.display();  </a:t>
            </a:r>
          </a:p>
          <a:p>
            <a:r>
              <a:rPr lang="en-IN">
                <a:latin typeface="Consolas" panose="020B0609020204030204" pitchFamily="49" charset="0"/>
              </a:rPr>
              <a:t>	}  </a:t>
            </a:r>
          </a:p>
          <a:p>
            <a:r>
              <a:rPr lang="en-IN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066800" y="1828800"/>
            <a:ext cx="160020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177534"/>
            <a:ext cx="6572250" cy="1438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0"/>
            <a:ext cx="6572250" cy="1428750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5403385" y="1505534"/>
            <a:ext cx="3276600" cy="570916"/>
          </a:xfrm>
          <a:prstGeom prst="borderCallout1">
            <a:avLst>
              <a:gd name="adj1" fmla="val 45220"/>
              <a:gd name="adj2" fmla="val -490"/>
              <a:gd name="adj3" fmla="val 59128"/>
              <a:gd name="adj4" fmla="val -7933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We can not use </a:t>
            </a:r>
            <a:r>
              <a:rPr lang="en-IN">
                <a:solidFill>
                  <a:srgbClr val="FF0000"/>
                </a:solidFill>
              </a:rPr>
              <a:t>non-static</a:t>
            </a:r>
            <a:r>
              <a:rPr lang="en-IN">
                <a:solidFill>
                  <a:schemeClr val="tx1"/>
                </a:solidFill>
              </a:rPr>
              <a:t> variables in </a:t>
            </a:r>
            <a:r>
              <a:rPr lang="en-IN">
                <a:solidFill>
                  <a:srgbClr val="FF0000"/>
                </a:solidFill>
              </a:rPr>
              <a:t>static methods</a:t>
            </a:r>
          </a:p>
        </p:txBody>
      </p:sp>
    </p:spTree>
    <p:extLst>
      <p:ext uri="{BB962C8B-B14F-4D97-AF65-F5344CB8AC3E}">
        <p14:creationId xmlns:p14="http://schemas.microsoft.com/office/powerpoint/2010/main" val="3073246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Block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Static block is executed </a:t>
            </a:r>
            <a:r>
              <a:rPr lang="en-US">
                <a:solidFill>
                  <a:srgbClr val="002060"/>
                </a:solidFill>
              </a:rPr>
              <a:t>exactly once</a:t>
            </a:r>
            <a:r>
              <a:rPr lang="en-US"/>
              <a:t>, when the class is first loaded.</a:t>
            </a:r>
          </a:p>
          <a:p>
            <a:r>
              <a:rPr lang="en-US"/>
              <a:t>It is used to </a:t>
            </a:r>
            <a:r>
              <a:rPr lang="en-US">
                <a:solidFill>
                  <a:srgbClr val="002060"/>
                </a:solidFill>
              </a:rPr>
              <a:t>initialize static variables </a:t>
            </a:r>
            <a:r>
              <a:rPr lang="en-US"/>
              <a:t>of the class.</a:t>
            </a:r>
          </a:p>
          <a:p>
            <a:r>
              <a:rPr lang="en-US"/>
              <a:t>It will be executed even </a:t>
            </a:r>
            <a:r>
              <a:rPr lang="en-US">
                <a:solidFill>
                  <a:srgbClr val="002060"/>
                </a:solidFill>
              </a:rPr>
              <a:t>before the main() </a:t>
            </a:r>
            <a:r>
              <a:rPr lang="en-US"/>
              <a:t>method.</a:t>
            </a:r>
          </a:p>
          <a:p>
            <a:r>
              <a:rPr lang="en-US"/>
              <a:t>Syntax</a:t>
            </a:r>
          </a:p>
          <a:p>
            <a:endParaRPr lang="en-US"/>
          </a:p>
          <a:p>
            <a:r>
              <a:rPr lang="en-US" b="1"/>
              <a:t>How to call static block in java?</a:t>
            </a:r>
          </a:p>
          <a:p>
            <a:pPr lvl="1"/>
            <a:r>
              <a:rPr lang="en-US"/>
              <a:t>Unlike method, there is no specified way to call a static block.</a:t>
            </a:r>
          </a:p>
          <a:p>
            <a:pPr lvl="1"/>
            <a:r>
              <a:rPr lang="en-US"/>
              <a:t>The static block </a:t>
            </a:r>
            <a:r>
              <a:rPr lang="en-US">
                <a:solidFill>
                  <a:srgbClr val="002060"/>
                </a:solidFill>
              </a:rPr>
              <a:t>executes automatically </a:t>
            </a:r>
            <a:r>
              <a:rPr lang="en-US"/>
              <a:t>when the class is loaded in memory. </a:t>
            </a:r>
          </a:p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494971" y="2183854"/>
            <a:ext cx="682171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363538" indent="0">
              <a:buNone/>
            </a:pPr>
            <a:r>
              <a:rPr lang="en-IN" b="1">
                <a:latin typeface="Consolas" panose="020B0609020204030204" pitchFamily="49" charset="0"/>
              </a:rPr>
              <a:t>static {</a:t>
            </a:r>
          </a:p>
          <a:p>
            <a:pPr marL="363538" indent="0">
              <a:buNone/>
            </a:pPr>
            <a:r>
              <a:rPr lang="en-IN" b="1">
                <a:latin typeface="Consolas" panose="020B0609020204030204" pitchFamily="49" charset="0"/>
              </a:rPr>
              <a:t>	      </a:t>
            </a:r>
            <a:r>
              <a:rPr lang="en-IN">
                <a:latin typeface="Consolas" panose="020B0609020204030204" pitchFamily="49" charset="0"/>
              </a:rPr>
              <a:t>//initialisation of static variables…</a:t>
            </a:r>
          </a:p>
          <a:p>
            <a:pPr marL="363538" indent="0">
              <a:buNone/>
            </a:pPr>
            <a:r>
              <a:rPr lang="en-IN" b="1">
                <a:latin typeface="Consolas" panose="020B0609020204030204" pitchFamily="49" charset="0"/>
              </a:rPr>
              <a:t>       }</a:t>
            </a:r>
          </a:p>
        </p:txBody>
      </p:sp>
    </p:spTree>
    <p:extLst>
      <p:ext uri="{BB962C8B-B14F-4D97-AF65-F5344CB8AC3E}">
        <p14:creationId xmlns:p14="http://schemas.microsoft.com/office/powerpoint/2010/main" val="2843855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0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Static Block, Method and Variable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10" y="747332"/>
            <a:ext cx="11929641" cy="5929239"/>
          </a:xfrm>
        </p:spPr>
        <p:txBody>
          <a:bodyPr/>
          <a:lstStyle/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>
                <a:latin typeface="Consolas" panose="020B0609020204030204" pitchFamily="49" charset="0"/>
              </a:rPr>
              <a:t> </a:t>
            </a:r>
            <a:r>
              <a:rPr lang="en-IN" sz="1800" b="1" err="1">
                <a:latin typeface="Consolas" panose="020B0609020204030204" pitchFamily="49" charset="0"/>
              </a:rPr>
              <a:t>StaticDemo</a:t>
            </a:r>
            <a:r>
              <a:rPr lang="en-IN" sz="1800">
                <a:latin typeface="Consolas" panose="020B0609020204030204" pitchFamily="49" charset="0"/>
              </a:rPr>
              <a:t> {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</a:t>
            </a:r>
            <a:r>
              <a:rPr lang="en-IN" sz="1800" b="1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>
                <a:latin typeface="Consolas" panose="020B0609020204030204" pitchFamily="49" charset="0"/>
              </a:rPr>
              <a:t> int a = 4; 	</a:t>
            </a:r>
            <a:r>
              <a:rPr lang="en-IN" sz="18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//static variable declared &amp; initialized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</a:t>
            </a:r>
            <a:r>
              <a:rPr lang="en-IN" sz="1800" b="1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>
                <a:latin typeface="Consolas" panose="020B0609020204030204" pitchFamily="49" charset="0"/>
              </a:rPr>
              <a:t> int b; 		</a:t>
            </a:r>
            <a:r>
              <a:rPr lang="en-IN" sz="18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//static variable declared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</a:t>
            </a:r>
            <a:r>
              <a:rPr lang="en-IN" sz="1800" b="1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>
                <a:solidFill>
                  <a:srgbClr val="3333CC"/>
                </a:solidFill>
                <a:latin typeface="Consolas" panose="020B0609020204030204" pitchFamily="49" charset="0"/>
              </a:rPr>
              <a:t> void </a:t>
            </a:r>
            <a:r>
              <a:rPr lang="en-IN" sz="1800" err="1">
                <a:latin typeface="Consolas" panose="020B0609020204030204" pitchFamily="49" charset="0"/>
              </a:rPr>
              <a:t>dispValue(int </a:t>
            </a:r>
            <a:r>
              <a:rPr lang="en-IN" sz="1800">
                <a:solidFill>
                  <a:srgbClr val="3333CC"/>
                </a:solidFill>
                <a:latin typeface="Consolas" panose="020B0609020204030204" pitchFamily="49" charset="0"/>
              </a:rPr>
              <a:t>x</a:t>
            </a:r>
            <a:r>
              <a:rPr lang="en-IN" sz="1800">
                <a:latin typeface="Consolas" panose="020B0609020204030204" pitchFamily="49" charset="0"/>
              </a:rPr>
              <a:t>) {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System.out.println("Static method initialized.");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System.out.println(</a:t>
            </a:r>
            <a:r>
              <a:rPr lang="en-IN" sz="1800">
                <a:solidFill>
                  <a:srgbClr val="008000"/>
                </a:solidFill>
                <a:latin typeface="Consolas" panose="020B0609020204030204" pitchFamily="49" charset="0"/>
              </a:rPr>
              <a:t>"x = "</a:t>
            </a:r>
            <a:r>
              <a:rPr lang="en-IN" sz="1800">
                <a:latin typeface="Consolas" panose="020B0609020204030204" pitchFamily="49" charset="0"/>
              </a:rPr>
              <a:t> + x);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System.out.println(</a:t>
            </a:r>
            <a:r>
              <a:rPr lang="en-IN" sz="1800">
                <a:solidFill>
                  <a:srgbClr val="008000"/>
                </a:solidFill>
                <a:latin typeface="Consolas" panose="020B0609020204030204" pitchFamily="49" charset="0"/>
              </a:rPr>
              <a:t>"a = " </a:t>
            </a:r>
            <a:r>
              <a:rPr lang="en-IN" sz="1800">
                <a:latin typeface="Consolas" panose="020B0609020204030204" pitchFamily="49" charset="0"/>
              </a:rPr>
              <a:t>+ a);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System.out.println(</a:t>
            </a:r>
            <a:r>
              <a:rPr lang="en-IN" sz="1800">
                <a:solidFill>
                  <a:srgbClr val="008000"/>
                </a:solidFill>
                <a:latin typeface="Consolas" panose="020B0609020204030204" pitchFamily="49" charset="0"/>
              </a:rPr>
              <a:t>"b = " </a:t>
            </a:r>
            <a:r>
              <a:rPr lang="en-IN" sz="1800">
                <a:latin typeface="Consolas" panose="020B0609020204030204" pitchFamily="49" charset="0"/>
              </a:rPr>
              <a:t>+ b);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} </a:t>
            </a:r>
            <a:r>
              <a:rPr lang="en-IN" sz="18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//static method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</a:t>
            </a:r>
            <a:r>
              <a:rPr lang="en-IN" sz="1800" b="1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 b="1">
                <a:latin typeface="Consolas" panose="020B0609020204030204" pitchFamily="49" charset="0"/>
              </a:rPr>
              <a:t> {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b="1">
                <a:latin typeface="Consolas" panose="020B0609020204030204" pitchFamily="49" charset="0"/>
              </a:rPr>
              <a:t>		System.out.println(</a:t>
            </a:r>
            <a:r>
              <a:rPr lang="en-IN" sz="1800" b="1">
                <a:solidFill>
                  <a:srgbClr val="008000"/>
                </a:solidFill>
                <a:latin typeface="Consolas" panose="020B0609020204030204" pitchFamily="49" charset="0"/>
              </a:rPr>
              <a:t>"Static block initialized."</a:t>
            </a:r>
            <a:r>
              <a:rPr lang="en-IN" sz="1800" b="1">
                <a:latin typeface="Consolas" panose="020B0609020204030204" pitchFamily="49" charset="0"/>
              </a:rPr>
              <a:t>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b="1">
                <a:latin typeface="Consolas" panose="020B0609020204030204" pitchFamily="49" charset="0"/>
              </a:rPr>
              <a:t>		 b= a * 5;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b="1">
                <a:latin typeface="Consolas" panose="020B0609020204030204" pitchFamily="49" charset="0"/>
              </a:rPr>
              <a:t>	} </a:t>
            </a:r>
            <a:r>
              <a:rPr lang="en-IN" sz="18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//static block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</a:t>
            </a:r>
            <a:r>
              <a:rPr lang="en-IN" sz="180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1800">
                <a:latin typeface="Consolas" panose="020B0609020204030204" pitchFamily="49" charset="0"/>
              </a:rPr>
              <a:t>main(String args[]) {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1800">
                <a:latin typeface="Consolas" panose="020B0609020204030204" pitchFamily="49" charset="0"/>
              </a:rPr>
              <a:t>	System.out.println(</a:t>
            </a:r>
            <a:r>
              <a:rPr lang="en-US" sz="1800">
                <a:solidFill>
                  <a:srgbClr val="008000"/>
                </a:solidFill>
                <a:latin typeface="Consolas" panose="020B0609020204030204" pitchFamily="49" charset="0"/>
              </a:rPr>
              <a:t>"inside main()..."</a:t>
            </a:r>
            <a:r>
              <a:rPr lang="en-US" sz="1800">
                <a:latin typeface="Consolas" panose="020B0609020204030204" pitchFamily="49" charset="0"/>
              </a:rPr>
              <a:t>);</a:t>
            </a:r>
            <a:endParaRPr lang="en-IN" sz="1800"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</a:t>
            </a:r>
            <a:r>
              <a:rPr lang="en-IN" sz="1800" err="1">
                <a:latin typeface="Consolas" panose="020B0609020204030204" pitchFamily="49" charset="0"/>
              </a:rPr>
              <a:t>dispValue(44</a:t>
            </a:r>
            <a:r>
              <a:rPr lang="en-IN" sz="1800">
                <a:latin typeface="Consolas" panose="020B0609020204030204" pitchFamily="49" charset="0"/>
              </a:rPr>
              <a:t>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} </a:t>
            </a:r>
            <a:r>
              <a:rPr lang="en-IN" sz="18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} </a:t>
            </a:r>
            <a:r>
              <a:rPr lang="en-IN" sz="18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275343" y="4670954"/>
            <a:ext cx="3916657" cy="189425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>
                <a:solidFill>
                  <a:schemeClr val="bg1"/>
                </a:solidFill>
                <a:latin typeface="Consolas" panose="020B0609020204030204" pitchFamily="49" charset="0"/>
              </a:rPr>
              <a:t>Static block initialized.</a:t>
            </a:r>
          </a:p>
          <a:p>
            <a:r>
              <a:rPr lang="en-US" sz="2000">
                <a:solidFill>
                  <a:schemeClr val="bg1"/>
                </a:solidFill>
                <a:latin typeface="Consolas" panose="020B0609020204030204" pitchFamily="49" charset="0"/>
              </a:rPr>
              <a:t>inside main()...</a:t>
            </a:r>
          </a:p>
          <a:p>
            <a:r>
              <a:rPr lang="en-US" sz="2000">
                <a:solidFill>
                  <a:schemeClr val="bg1"/>
                </a:solidFill>
                <a:latin typeface="Consolas" panose="020B0609020204030204" pitchFamily="49" charset="0"/>
              </a:rPr>
              <a:t>Static method initialized.</a:t>
            </a:r>
          </a:p>
          <a:p>
            <a:r>
              <a:rPr lang="en-US" sz="2000">
                <a:solidFill>
                  <a:schemeClr val="bg1"/>
                </a:solidFill>
                <a:latin typeface="Consolas" panose="020B0609020204030204" pitchFamily="49" charset="0"/>
              </a:rPr>
              <a:t>x = 44</a:t>
            </a:r>
          </a:p>
          <a:p>
            <a:r>
              <a:rPr lang="en-US" sz="2000">
                <a:solidFill>
                  <a:schemeClr val="bg1"/>
                </a:solidFill>
                <a:latin typeface="Consolas" panose="020B0609020204030204" pitchFamily="49" charset="0"/>
              </a:rPr>
              <a:t>a = 4</a:t>
            </a:r>
          </a:p>
          <a:p>
            <a:r>
              <a:rPr lang="en-US" sz="2000">
                <a:solidFill>
                  <a:schemeClr val="bg1"/>
                </a:solidFill>
                <a:latin typeface="Consolas" panose="020B0609020204030204" pitchFamily="49" charset="0"/>
              </a:rPr>
              <a:t>b = 20</a:t>
            </a: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275343" y="4336044"/>
            <a:ext cx="766302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855" y="3736428"/>
            <a:ext cx="7457090" cy="1245475"/>
          </a:xfrm>
          <a:prstGeom prst="rect">
            <a:avLst/>
          </a:prstGeom>
          <a:solidFill>
            <a:schemeClr val="bg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487844" y="4420862"/>
            <a:ext cx="457200" cy="488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1</a:t>
            </a:r>
            <a:endParaRPr lang="en-IN" b="1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4855" y="5018034"/>
            <a:ext cx="7457090" cy="1245475"/>
          </a:xfrm>
          <a:prstGeom prst="rect">
            <a:avLst/>
          </a:prstGeom>
          <a:solidFill>
            <a:schemeClr val="bg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7487844" y="5055124"/>
            <a:ext cx="457200" cy="488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2</a:t>
            </a:r>
            <a:endParaRPr lang="en-IN" b="1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4855" y="1730477"/>
            <a:ext cx="7457090" cy="1969820"/>
          </a:xfrm>
          <a:prstGeom prst="rect">
            <a:avLst/>
          </a:prstGeom>
          <a:solidFill>
            <a:schemeClr val="bg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7487844" y="1730477"/>
            <a:ext cx="457200" cy="488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3</a:t>
            </a:r>
            <a:endParaRPr lang="en-IN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99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Points to remember for static keyword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When we declare a field static, exactly </a:t>
            </a:r>
            <a:r>
              <a:rPr lang="en-US">
                <a:solidFill>
                  <a:srgbClr val="002060"/>
                </a:solidFill>
              </a:rPr>
              <a:t>a single copy </a:t>
            </a:r>
            <a:r>
              <a:rPr lang="en-US"/>
              <a:t>of that field is created and </a:t>
            </a:r>
            <a:r>
              <a:rPr lang="en-US">
                <a:solidFill>
                  <a:srgbClr val="002060"/>
                </a:solidFill>
              </a:rPr>
              <a:t>shared</a:t>
            </a:r>
            <a:r>
              <a:rPr lang="en-US"/>
              <a:t> among all instances of that class.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Static variables belong to a </a:t>
            </a:r>
            <a:r>
              <a:rPr lang="en-US">
                <a:solidFill>
                  <a:srgbClr val="002060"/>
                </a:solidFill>
              </a:rPr>
              <a:t>class</a:t>
            </a:r>
            <a:r>
              <a:rPr lang="en-US"/>
              <a:t>, we can access them directly using class name. Thus, we don't need any object reference.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We can only </a:t>
            </a:r>
            <a:r>
              <a:rPr lang="en-US">
                <a:solidFill>
                  <a:srgbClr val="002060"/>
                </a:solidFill>
              </a:rPr>
              <a:t>declare</a:t>
            </a:r>
            <a:r>
              <a:rPr lang="en-US"/>
              <a:t> static variables at the </a:t>
            </a:r>
            <a:r>
              <a:rPr lang="en-US">
                <a:solidFill>
                  <a:srgbClr val="002060"/>
                </a:solidFill>
              </a:rPr>
              <a:t>class</a:t>
            </a:r>
            <a:r>
              <a:rPr lang="en-US"/>
              <a:t> level.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We can access static fields without </a:t>
            </a:r>
            <a:r>
              <a:rPr lang="en-US">
                <a:solidFill>
                  <a:srgbClr val="002060"/>
                </a:solidFill>
              </a:rPr>
              <a:t>object initialization</a:t>
            </a:r>
            <a:r>
              <a:rPr lang="en-US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Static methods can't be </a:t>
            </a:r>
            <a:r>
              <a:rPr lang="en-US">
                <a:solidFill>
                  <a:srgbClr val="002060"/>
                </a:solidFill>
              </a:rPr>
              <a:t>overridden</a:t>
            </a:r>
            <a:r>
              <a:rPr lang="en-US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rgbClr val="002060"/>
                </a:solidFill>
              </a:rPr>
              <a:t>Abstract</a:t>
            </a:r>
            <a:r>
              <a:rPr lang="en-US"/>
              <a:t> methods can't be static.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Static methods can't use </a:t>
            </a:r>
            <a:r>
              <a:rPr lang="en-US">
                <a:solidFill>
                  <a:srgbClr val="002060"/>
                </a:solidFill>
              </a:rPr>
              <a:t>this</a:t>
            </a:r>
            <a:r>
              <a:rPr lang="en-US"/>
              <a:t> or </a:t>
            </a:r>
            <a:r>
              <a:rPr lang="en-US">
                <a:solidFill>
                  <a:srgbClr val="002060"/>
                </a:solidFill>
              </a:rPr>
              <a:t>super</a:t>
            </a:r>
            <a:r>
              <a:rPr lang="en-US"/>
              <a:t> keywords.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Static methods can't access instance variables and instance methods directly. They need some object reference to do so.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A class can have </a:t>
            </a:r>
            <a:r>
              <a:rPr lang="en-US">
                <a:solidFill>
                  <a:srgbClr val="002060"/>
                </a:solidFill>
              </a:rPr>
              <a:t>multiple</a:t>
            </a:r>
            <a:r>
              <a:rPr lang="en-US"/>
              <a:t> </a:t>
            </a:r>
            <a:r>
              <a:rPr lang="en-US" i="1"/>
              <a:t>static</a:t>
            </a:r>
            <a:r>
              <a:rPr lang="en-US"/>
              <a:t> blocks.</a:t>
            </a:r>
          </a:p>
          <a:p>
            <a:pPr marL="457200" indent="-457200">
              <a:buFont typeface="+mj-lt"/>
              <a:buAutoNum type="arabicPeriod"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840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Mutable and Immutable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content of mutable object can be changed, while content of immutable objects can not be changed.</a:t>
            </a:r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3253" y="1777108"/>
            <a:ext cx="5766264" cy="3970318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MutableClass{</a:t>
            </a:r>
          </a:p>
          <a:p>
            <a:pPr lvl="1"/>
            <a:r>
              <a:rPr lang="en-US" b="1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>
              <a:latin typeface="Consolas" panose="020B0609020204030204" pitchFamily="49" charset="0"/>
            </a:endParaRPr>
          </a:p>
          <a:p>
            <a:pPr lvl="1"/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add5() {</a:t>
            </a:r>
          </a:p>
          <a:p>
            <a:pPr lvl="1"/>
            <a:r>
              <a:rPr lang="en-US">
                <a:solidFill>
                  <a:srgbClr val="0000C0"/>
                </a:solidFill>
                <a:latin typeface="Consolas" panose="020B0609020204030204" pitchFamily="49" charset="0"/>
              </a:rPr>
              <a:t>	a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+ 5;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MutableClassDemo {</a:t>
            </a:r>
          </a:p>
          <a:p>
            <a:pPr lvl="1"/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MutableClass </a:t>
            </a:r>
            <a:r>
              <a:rPr lang="en-US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err="1">
                <a:solidFill>
                  <a:srgbClr val="000000"/>
                </a:solidFill>
                <a:latin typeface="Consolas" panose="020B0609020204030204" pitchFamily="49" charset="0"/>
              </a:rPr>
              <a:t>MutableClass();</a:t>
            </a:r>
          </a:p>
          <a:p>
            <a:pPr lvl="2"/>
            <a:r>
              <a:rPr lang="en-US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lvl="2"/>
            <a:r>
              <a:rPr lang="en-US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.add5();</a:t>
            </a:r>
          </a:p>
          <a:p>
            <a:pPr lvl="2"/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err="1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b="1" i="1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b="1" i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i="1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i="1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858650" y="1777108"/>
            <a:ext cx="6294557" cy="4247317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ImmutableClass{</a:t>
            </a:r>
          </a:p>
          <a:p>
            <a:pPr lvl="1"/>
            <a:r>
              <a:rPr lang="en-US" b="1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>
              <a:latin typeface="Consolas" panose="020B0609020204030204" pitchFamily="49" charset="0"/>
            </a:endParaRPr>
          </a:p>
          <a:p>
            <a:pPr lvl="1"/>
            <a:r>
              <a:rPr lang="en-US" b="1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add5() {</a:t>
            </a:r>
          </a:p>
          <a:p>
            <a:pPr lvl="1"/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( </a:t>
            </a:r>
            <a:r>
              <a:rPr lang="en-US" b="1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+ 5 );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MutableClassDemo {</a:t>
            </a:r>
          </a:p>
          <a:p>
            <a:pPr lvl="1"/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ImmutableClass </a:t>
            </a:r>
            <a:r>
              <a:rPr lang="en-US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ImmutableClass();</a:t>
            </a:r>
          </a:p>
          <a:p>
            <a:pPr lvl="2"/>
            <a:r>
              <a:rPr lang="en-US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lvl="2"/>
            <a:r>
              <a:rPr lang="en-US" b="1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err="1">
                <a:solidFill>
                  <a:srgbClr val="6A3E3E"/>
                </a:solidFill>
                <a:latin typeface="Consolas" panose="020B0609020204030204" pitchFamily="49" charset="0"/>
              </a:rPr>
              <a:t>ans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.add5();</a:t>
            </a:r>
          </a:p>
          <a:p>
            <a:pPr lvl="2"/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err="1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b="1" i="1">
                <a:solidFill>
                  <a:srgbClr val="2A00FF"/>
                </a:solidFill>
                <a:latin typeface="Consolas" panose="020B0609020204030204" pitchFamily="49" charset="0"/>
              </a:rPr>
              <a:t>"A in m1 = "</a:t>
            </a:r>
            <a:r>
              <a:rPr lang="en-US" b="1" i="1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b="1" i="1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b="1" i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i="1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i="1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err="1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b="1" i="1">
                <a:solidFill>
                  <a:srgbClr val="2A00FF"/>
                </a:solidFill>
                <a:latin typeface="Consolas" panose="020B0609020204030204" pitchFamily="49" charset="0"/>
              </a:rPr>
              <a:t>"returned = "</a:t>
            </a:r>
            <a:r>
              <a:rPr lang="en-US" b="1" i="1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b="1" i="1" err="1">
                <a:solidFill>
                  <a:srgbClr val="6A3E3E"/>
                </a:solidFill>
                <a:latin typeface="Consolas" panose="020B0609020204030204" pitchFamily="49" charset="0"/>
              </a:rPr>
              <a:t>ans</a:t>
            </a:r>
            <a:r>
              <a:rPr lang="en-US" b="1" i="1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950608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4" animBg="1"/>
      <p:bldP spid="5" grpId="0" uiExpand="1" build="p" bldLvl="4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Passing Objects as Argument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2828150" cy="5590565"/>
          </a:xfrm>
        </p:spPr>
        <p:txBody>
          <a:bodyPr/>
          <a:lstStyle/>
          <a:p>
            <a:r>
              <a:rPr lang="en-US"/>
              <a:t>In order to understand how and why we need to pass object as an argument in methods, lets see the below example.</a:t>
            </a:r>
          </a:p>
        </p:txBody>
      </p:sp>
      <p:sp>
        <p:nvSpPr>
          <p:cNvPr id="4" name="Rectangle 3"/>
          <p:cNvSpPr/>
          <p:nvPr/>
        </p:nvSpPr>
        <p:spPr>
          <a:xfrm>
            <a:off x="3050772" y="781015"/>
            <a:ext cx="5926973" cy="5755422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Time{</a:t>
            </a:r>
          </a:p>
          <a:p>
            <a:pPr lvl="1"/>
            <a:r>
              <a:rPr lang="en-US" sz="1600" b="1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b="1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b="1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600">
              <a:latin typeface="Consolas" panose="020B0609020204030204" pitchFamily="49" charset="0"/>
            </a:endParaRPr>
          </a:p>
          <a:p>
            <a:pPr lvl="1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Time(</a:t>
            </a:r>
            <a:r>
              <a:rPr lang="en-US" sz="1600" b="1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6A3E3E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6A3E3E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6A3E3E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1600" b="1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>
                <a:solidFill>
                  <a:srgbClr val="6A3E3E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>
                <a:solidFill>
                  <a:srgbClr val="6A3E3E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>
                <a:solidFill>
                  <a:srgbClr val="6A3E3E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>
              <a:latin typeface="Consolas" panose="020B0609020204030204" pitchFamily="49" charset="0"/>
            </a:endParaRPr>
          </a:p>
          <a:p>
            <a:pPr lvl="1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add(Time </a:t>
            </a:r>
            <a:r>
              <a:rPr lang="en-US" sz="1600" b="1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1600" b="1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600" b="1" err="1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&gt;=60) {</a:t>
            </a:r>
          </a:p>
          <a:p>
            <a:pPr lvl="3"/>
            <a:r>
              <a:rPr lang="en-US" sz="1600" b="1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lvl="3"/>
            <a:r>
              <a:rPr lang="en-US" sz="1600" b="1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-=60;</a:t>
            </a:r>
          </a:p>
          <a:p>
            <a:pPr lvl="2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sz="1600" b="1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600" b="1" err="1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&gt;=60) {</a:t>
            </a:r>
          </a:p>
          <a:p>
            <a:pPr lvl="3"/>
            <a:r>
              <a:rPr lang="en-US" sz="1600" b="1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lvl="3"/>
            <a:r>
              <a:rPr lang="en-US" sz="1600" b="1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-=60;</a:t>
            </a:r>
          </a:p>
          <a:p>
            <a:pPr lvl="2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sz="1600" b="1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600" b="1" err="1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927583" y="2942122"/>
            <a:ext cx="5200688" cy="2862322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TimeDemo {</a:t>
            </a:r>
          </a:p>
          <a:p>
            <a:pPr lvl="1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b="1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en-US" sz="160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Time(11,59,55);</a:t>
            </a:r>
          </a:p>
          <a:p>
            <a:pPr lvl="2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en-US" sz="1600">
                <a:solidFill>
                  <a:srgbClr val="6A3E3E"/>
                </a:solidFill>
                <a:latin typeface="Consolas" panose="020B0609020204030204" pitchFamily="49" charset="0"/>
              </a:rPr>
              <a:t>t2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Time(0,0,5);</a:t>
            </a:r>
          </a:p>
          <a:p>
            <a:pPr lvl="2"/>
            <a:endParaRPr lang="en-US" sz="1600">
              <a:latin typeface="Consolas" panose="020B0609020204030204" pitchFamily="49" charset="0"/>
            </a:endParaRPr>
          </a:p>
          <a:p>
            <a:pPr lvl="2"/>
            <a:r>
              <a:rPr lang="en-US" sz="160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.add(</a:t>
            </a:r>
            <a:r>
              <a:rPr lang="en-US" sz="1600">
                <a:solidFill>
                  <a:srgbClr val="6A3E3E"/>
                </a:solidFill>
                <a:latin typeface="Consolas" panose="020B0609020204030204" pitchFamily="49" charset="0"/>
              </a:rPr>
              <a:t>t2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endParaRPr lang="en-US" sz="1600">
              <a:latin typeface="Consolas" panose="020B0609020204030204" pitchFamily="49" charset="0"/>
            </a:endParaRPr>
          </a:p>
          <a:p>
            <a:pPr lvl="2"/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600" b="1" i="1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600" b="1" i="1" err="1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sz="1600" b="1" i="1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b="1" i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i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i="1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>
                <a:solidFill>
                  <a:srgbClr val="2A00FF"/>
                </a:solidFill>
                <a:latin typeface="Consolas" panose="020B0609020204030204" pitchFamily="49" charset="0"/>
              </a:rPr>
              <a:t>":"</a:t>
            </a:r>
            <a:r>
              <a:rPr lang="en-US" sz="1600" b="1" i="1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b="1" i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i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i="1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>
                <a:solidFill>
                  <a:srgbClr val="2A00FF"/>
                </a:solidFill>
                <a:latin typeface="Consolas" panose="020B0609020204030204" pitchFamily="49" charset="0"/>
              </a:rPr>
              <a:t>":"</a:t>
            </a:r>
            <a:r>
              <a:rPr lang="en-US" sz="1600" b="1" i="1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b="1" i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i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i="1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39857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4" animBg="1"/>
      <p:bldP spid="5" grpId="0" uiExpand="1" build="p" bldLvl="4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Array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11789270" cy="5590565"/>
          </a:xfrm>
        </p:spPr>
        <p:txBody>
          <a:bodyPr/>
          <a:lstStyle/>
          <a:p>
            <a:r>
              <a:rPr lang="en-US"/>
              <a:t>We can create an array of object in java.</a:t>
            </a:r>
          </a:p>
          <a:p>
            <a:r>
              <a:rPr lang="en-US"/>
              <a:t>Similar to primitive data type  array we can also create and use arrays of derived data types (class).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190" y="2081937"/>
            <a:ext cx="5843847" cy="452431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Student{</a:t>
            </a:r>
          </a:p>
          <a:p>
            <a:pPr lvl="1"/>
            <a:r>
              <a:rPr lang="en-US" b="1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err="1">
                <a:solidFill>
                  <a:srgbClr val="0000C0"/>
                </a:solidFill>
                <a:latin typeface="Consolas" panose="020B0609020204030204" pitchFamily="49" charset="0"/>
              </a:rPr>
              <a:t>rollNo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endParaRPr lang="en-US">
              <a:latin typeface="Consolas" panose="020B0609020204030204" pitchFamily="49" charset="0"/>
            </a:endParaRPr>
          </a:p>
          <a:p>
            <a:pPr lvl="1"/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US" b="1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err="1">
                <a:solidFill>
                  <a:srgbClr val="6A3E3E"/>
                </a:solidFill>
                <a:latin typeface="Consolas" panose="020B0609020204030204" pitchFamily="49" charset="0"/>
              </a:rPr>
              <a:t>rollNo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b="1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b="1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b="1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err="1">
                <a:solidFill>
                  <a:srgbClr val="0000C0"/>
                </a:solidFill>
                <a:latin typeface="Consolas" panose="020B0609020204030204" pitchFamily="49" charset="0"/>
              </a:rPr>
              <a:t>rollNo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err="1">
                <a:solidFill>
                  <a:srgbClr val="6A3E3E"/>
                </a:solidFill>
                <a:latin typeface="Consolas" panose="020B0609020204030204" pitchFamily="49" charset="0"/>
              </a:rPr>
              <a:t>rollNo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endParaRPr lang="en-US">
              <a:latin typeface="Consolas" panose="020B0609020204030204" pitchFamily="49" charset="0"/>
            </a:endParaRPr>
          </a:p>
          <a:p>
            <a:pPr lvl="1"/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printStudentDetail() {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	System.</a:t>
            </a:r>
            <a:r>
              <a:rPr lang="en-US" b="1" i="1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>
                <a:solidFill>
                  <a:srgbClr val="2A00FF"/>
                </a:solidFill>
                <a:latin typeface="Consolas" panose="020B0609020204030204" pitchFamily="49" charset="0"/>
              </a:rPr>
              <a:t>"| "</a:t>
            </a:r>
            <a:r>
              <a:rPr lang="en-US" b="1" i="1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lvl="1"/>
            <a:r>
              <a:rPr lang="en-US" b="1" i="1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i="1" err="1">
                <a:solidFill>
                  <a:srgbClr val="0000C0"/>
                </a:solidFill>
                <a:latin typeface="Consolas" panose="020B0609020204030204" pitchFamily="49" charset="0"/>
              </a:rPr>
              <a:t>rollNo</a:t>
            </a:r>
            <a:endParaRPr lang="en-US" b="1" i="1">
              <a:solidFill>
                <a:srgbClr val="0000C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i="1">
                <a:solidFill>
                  <a:srgbClr val="0000C0"/>
                </a:solidFill>
                <a:latin typeface="Consolas" panose="020B0609020204030204" pitchFamily="49" charset="0"/>
              </a:rPr>
              <a:t>	</a:t>
            </a:r>
            <a:r>
              <a:rPr lang="en-US" b="1" i="1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b="1" i="1">
                <a:solidFill>
                  <a:srgbClr val="2A00FF"/>
                </a:solidFill>
                <a:latin typeface="Consolas" panose="020B0609020204030204" pitchFamily="49" charset="0"/>
              </a:rPr>
              <a:t>" | -- | "</a:t>
            </a:r>
            <a:r>
              <a:rPr lang="en-US" b="1" i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</a:p>
          <a:p>
            <a:pPr lvl="1"/>
            <a:r>
              <a:rPr lang="en-US" b="1" i="1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i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b="1" i="1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  <a:r>
              <a:rPr lang="en-US" b="1" i="1">
                <a:solidFill>
                  <a:srgbClr val="2A00FF"/>
                </a:solidFill>
                <a:latin typeface="Consolas" panose="020B0609020204030204" pitchFamily="49" charset="0"/>
              </a:rPr>
              <a:t>" |"</a:t>
            </a:r>
            <a:r>
              <a:rPr lang="en-US" b="1" i="1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46" y="2081937"/>
            <a:ext cx="5918814" cy="3693319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ArrayOfObjectDemo {</a:t>
            </a:r>
          </a:p>
          <a:p>
            <a:pPr lvl="1"/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Student[] </a:t>
            </a:r>
            <a:r>
              <a:rPr lang="en-US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Student[3];</a:t>
            </a:r>
          </a:p>
          <a:p>
            <a:pPr lvl="2"/>
            <a:endParaRPr lang="en-US">
              <a:latin typeface="Consolas" panose="020B0609020204030204" pitchFamily="49" charset="0"/>
            </a:endParaRPr>
          </a:p>
          <a:p>
            <a:pPr lvl="2"/>
            <a:r>
              <a:rPr lang="en-US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[0] = 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Student(101,</a:t>
            </a:r>
            <a:r>
              <a:rPr lang="en-US" b="1">
                <a:solidFill>
                  <a:srgbClr val="2A00FF"/>
                </a:solidFill>
                <a:latin typeface="Consolas" panose="020B0609020204030204" pitchFamily="49" charset="0"/>
              </a:rPr>
              <a:t>"darshan"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[1] = 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Student(102,</a:t>
            </a:r>
            <a:r>
              <a:rPr lang="en-US" b="1">
                <a:solidFill>
                  <a:srgbClr val="2A00FF"/>
                </a:solidFill>
                <a:latin typeface="Consolas" panose="020B0609020204030204" pitchFamily="49" charset="0"/>
              </a:rPr>
              <a:t> "OOP"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[2] = 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Student(103,</a:t>
            </a:r>
            <a:r>
              <a:rPr lang="en-US" b="1">
                <a:solidFill>
                  <a:srgbClr val="2A00FF"/>
                </a:solidFill>
                <a:latin typeface="Consolas" panose="020B0609020204030204" pitchFamily="49" charset="0"/>
              </a:rPr>
              <a:t>"java"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endParaRPr lang="en-US">
              <a:latin typeface="Consolas" panose="020B0609020204030204" pitchFamily="49" charset="0"/>
            </a:endParaRPr>
          </a:p>
          <a:p>
            <a:pPr lvl="2"/>
            <a:r>
              <a:rPr lang="en-US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[0].printStudentDetail();</a:t>
            </a:r>
          </a:p>
          <a:p>
            <a:pPr lvl="2"/>
            <a:r>
              <a:rPr lang="en-US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[1].printStudentDetail();</a:t>
            </a:r>
          </a:p>
          <a:p>
            <a:pPr lvl="2"/>
            <a:r>
              <a:rPr lang="en-US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[2].printStudentDetail();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81093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4" animBg="1"/>
      <p:bldP spid="5" grpId="0" uiExpand="1" build="p" bldLvl="4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Nested Class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200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Nested Class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8336164" cy="5590565"/>
          </a:xfrm>
        </p:spPr>
        <p:txBody>
          <a:bodyPr/>
          <a:lstStyle/>
          <a:p>
            <a:r>
              <a:rPr lang="en-US" b="1"/>
              <a:t>Nested Class: </a:t>
            </a:r>
            <a:r>
              <a:rPr lang="en-IN"/>
              <a:t>Class </a:t>
            </a:r>
            <a:r>
              <a:rPr lang="en-IN">
                <a:solidFill>
                  <a:srgbClr val="002060"/>
                </a:solidFill>
              </a:rPr>
              <a:t>within</a:t>
            </a:r>
            <a:r>
              <a:rPr lang="en-IN"/>
              <a:t> another class</a:t>
            </a:r>
          </a:p>
          <a:p>
            <a:r>
              <a:rPr lang="en-US" b="1"/>
              <a:t>Scope</a:t>
            </a:r>
            <a:r>
              <a:rPr lang="en-US"/>
              <a:t>: Nested class is bounded by the </a:t>
            </a:r>
            <a:r>
              <a:rPr lang="en-US">
                <a:solidFill>
                  <a:srgbClr val="002060"/>
                </a:solidFill>
              </a:rPr>
              <a:t>scope</a:t>
            </a:r>
            <a:r>
              <a:rPr lang="en-US"/>
              <a:t> of its enclosing class.</a:t>
            </a:r>
          </a:p>
          <a:p>
            <a:pPr lvl="1"/>
            <a:r>
              <a:rPr lang="en-US"/>
              <a:t>E.g. class </a:t>
            </a:r>
            <a:r>
              <a:rPr lang="en-US">
                <a:solidFill>
                  <a:srgbClr val="002060"/>
                </a:solidFill>
              </a:rPr>
              <a:t>B</a:t>
            </a:r>
            <a:r>
              <a:rPr lang="en-US"/>
              <a:t> is defined within class </a:t>
            </a:r>
            <a:r>
              <a:rPr lang="en-US">
                <a:solidFill>
                  <a:srgbClr val="002060"/>
                </a:solidFill>
              </a:rPr>
              <a:t>A</a:t>
            </a:r>
            <a:r>
              <a:rPr lang="en-US"/>
              <a:t>, then </a:t>
            </a:r>
            <a:r>
              <a:rPr lang="en-US">
                <a:solidFill>
                  <a:srgbClr val="002060"/>
                </a:solidFill>
              </a:rPr>
              <a:t>B</a:t>
            </a:r>
            <a:r>
              <a:rPr lang="en-US"/>
              <a:t> is known to </a:t>
            </a:r>
            <a:r>
              <a:rPr lang="en-US">
                <a:solidFill>
                  <a:srgbClr val="002060"/>
                </a:solidFill>
              </a:rPr>
              <a:t>A</a:t>
            </a:r>
            <a:r>
              <a:rPr lang="en-US"/>
              <a:t>, but not outside of </a:t>
            </a:r>
            <a:r>
              <a:rPr lang="en-US">
                <a:solidFill>
                  <a:srgbClr val="002060"/>
                </a:solidFill>
              </a:rPr>
              <a:t>A</a:t>
            </a:r>
            <a:r>
              <a:rPr lang="en-US"/>
              <a:t>.</a:t>
            </a:r>
          </a:p>
          <a:p>
            <a:r>
              <a:rPr lang="en-US"/>
              <a:t>A nested class has access to the members, including private members of the class in which it is nested. </a:t>
            </a:r>
          </a:p>
          <a:p>
            <a:r>
              <a:rPr lang="en-US"/>
              <a:t>However, the enclosing class does not have access to the members of the nested class. i.e. Class B can access private member of class A, while reverse is not accessible.</a:t>
            </a:r>
          </a:p>
          <a:p>
            <a:endParaRPr lang="en-IN"/>
          </a:p>
        </p:txBody>
      </p:sp>
      <p:sp>
        <p:nvSpPr>
          <p:cNvPr id="4" name="Oval 3"/>
          <p:cNvSpPr/>
          <p:nvPr/>
        </p:nvSpPr>
        <p:spPr>
          <a:xfrm>
            <a:off x="8734421" y="1795038"/>
            <a:ext cx="3326400" cy="332560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9771221" y="2831358"/>
            <a:ext cx="1252800" cy="125296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9768549" y="2201239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A: Outer Class</a:t>
            </a:r>
            <a:endParaRPr lang="en-IN" b="1"/>
          </a:p>
        </p:txBody>
      </p:sp>
      <p:sp>
        <p:nvSpPr>
          <p:cNvPr id="7" name="TextBox 6"/>
          <p:cNvSpPr txBox="1"/>
          <p:nvPr/>
        </p:nvSpPr>
        <p:spPr>
          <a:xfrm>
            <a:off x="9828661" y="3048971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B: Nested </a:t>
            </a:r>
          </a:p>
          <a:p>
            <a:pPr algn="ctr"/>
            <a:r>
              <a:rPr lang="en-US" b="1"/>
              <a:t>Class</a:t>
            </a:r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1832557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  <p:cond evt="onBegin" delay="0">
                          <p:tn val="26"/>
                        </p:cond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  <p:cond evt="onBegin" delay="0">
                          <p:tn val="30"/>
                        </p:cond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Philosophy of Object Oriented</a:t>
            </a:r>
            <a:endParaRPr/>
          </a:p>
        </p:txBody>
      </p:sp>
      <p:sp>
        <p:nvSpPr>
          <p:cNvPr id="165" name="Google Shape;165;p5"/>
          <p:cNvSpPr txBox="1">
            <a:spLocks noGrp="1"/>
          </p:cNvSpPr>
          <p:nvPr>
            <p:ph type="body" idx="1"/>
          </p:nvPr>
        </p:nvSpPr>
        <p:spPr>
          <a:xfrm>
            <a:off x="131180" y="863444"/>
            <a:ext cx="11929641" cy="559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Our real world is nothing but </a:t>
            </a:r>
            <a:r>
              <a:rPr lang="en-US" dirty="0">
                <a:solidFill>
                  <a:schemeClr val="accent6"/>
                </a:solidFill>
              </a:rPr>
              <a:t>classification of objects</a:t>
            </a:r>
            <a:endParaRPr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E.g. Human, Vehicle, Library, River, Watch, Fan, etc.</a:t>
            </a:r>
            <a:endParaRPr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Real world is organization of </a:t>
            </a:r>
            <a:r>
              <a:rPr lang="en-US" dirty="0">
                <a:solidFill>
                  <a:schemeClr val="accent6"/>
                </a:solidFill>
              </a:rPr>
              <a:t>different objects </a:t>
            </a:r>
            <a:r>
              <a:rPr lang="en-US" dirty="0"/>
              <a:t>which have their own characteristics, behavior</a:t>
            </a:r>
            <a:endParaRPr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Characteristic of Human: Gender, Age, Height, Weight, Complexion, etc.</a:t>
            </a:r>
            <a:endParaRPr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Behavior of Human: Walk, Eat, Work, React, etc.</a:t>
            </a:r>
            <a:endParaRPr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Characteristic of Library: Books, Members, etc.</a:t>
            </a:r>
            <a:endParaRPr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Behavior of Library: New Member, Issue Book, Return Book etc.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09341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Nested Class</a:t>
            </a:r>
            <a:endParaRPr lang="en-IN"/>
          </a:p>
        </p:txBody>
      </p:sp>
      <p:pic>
        <p:nvPicPr>
          <p:cNvPr id="4" name="Picture 2" descr="Inner and Nested Classes - Stack Over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0551" y="1115123"/>
            <a:ext cx="5366971" cy="416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948814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Nested Class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Types of Nested class:</a:t>
            </a: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721548" y="1831632"/>
            <a:ext cx="2578608" cy="1389888"/>
          </a:xfrm>
          <a:prstGeom prst="rect">
            <a:avLst/>
          </a:prstGeom>
          <a:noFill/>
          <a:ln w="73025"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Nested Class</a:t>
            </a:r>
            <a:endParaRPr lang="en-IN" sz="280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96806" y="4137113"/>
            <a:ext cx="2578608" cy="1389888"/>
          </a:xfrm>
          <a:prstGeom prst="rect">
            <a:avLst/>
          </a:prstGeom>
          <a:noFill/>
          <a:ln w="73025"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Static </a:t>
            </a:r>
          </a:p>
          <a:p>
            <a:pPr algn="ctr"/>
            <a:r>
              <a:rPr lang="en-US" sz="2800">
                <a:solidFill>
                  <a:schemeClr val="tx1"/>
                </a:solidFill>
              </a:rPr>
              <a:t>Nested Class</a:t>
            </a:r>
            <a:endParaRPr lang="en-IN" sz="280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76920" y="4137113"/>
            <a:ext cx="2578608" cy="1389888"/>
          </a:xfrm>
          <a:prstGeom prst="rect">
            <a:avLst/>
          </a:prstGeom>
          <a:noFill/>
          <a:ln w="73025"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Non- Static </a:t>
            </a:r>
          </a:p>
          <a:p>
            <a:pPr algn="ctr"/>
            <a:r>
              <a:rPr lang="en-US" sz="2800">
                <a:solidFill>
                  <a:schemeClr val="tx1"/>
                </a:solidFill>
              </a:rPr>
              <a:t>Nested Class</a:t>
            </a:r>
            <a:endParaRPr lang="en-IN" sz="280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 flipH="1">
            <a:off x="3986110" y="3221520"/>
            <a:ext cx="2024742" cy="91559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6" idx="0"/>
          </p:cNvCxnSpPr>
          <p:nvPr/>
        </p:nvCxnSpPr>
        <p:spPr>
          <a:xfrm>
            <a:off x="6010852" y="3221520"/>
            <a:ext cx="2155372" cy="91559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8412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Non-Static Nested Class: InnerOuterDemo.java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595961" cy="5590565"/>
          </a:xfrm>
        </p:spPr>
        <p:txBody>
          <a:bodyPr/>
          <a:lstStyle/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solidFill>
                  <a:srgbClr val="3333CC"/>
                </a:solidFill>
                <a:latin typeface="Consolas" panose="020B0609020204030204" pitchFamily="49" charset="0"/>
              </a:rPr>
              <a:t>class </a:t>
            </a:r>
            <a:r>
              <a:rPr lang="en-IN" sz="1800" b="1">
                <a:latin typeface="Consolas" panose="020B0609020204030204" pitchFamily="49" charset="0"/>
              </a:rPr>
              <a:t>Outer</a:t>
            </a:r>
            <a:r>
              <a:rPr lang="en-IN" sz="180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private int a=100;//</a:t>
            </a:r>
            <a:r>
              <a:rPr lang="en-IN" sz="18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instance variable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void outerMeth(){	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  Inner </a:t>
            </a:r>
            <a:r>
              <a:rPr lang="en-IN" sz="1800" err="1">
                <a:latin typeface="Consolas" panose="020B0609020204030204" pitchFamily="49" charset="0"/>
              </a:rPr>
              <a:t>i= </a:t>
            </a:r>
            <a:r>
              <a:rPr lang="en-IN" sz="180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>
                <a:latin typeface="Consolas" panose="020B0609020204030204" pitchFamily="49" charset="0"/>
              </a:rPr>
              <a:t> Inner();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  System.out.println(</a:t>
            </a:r>
            <a:r>
              <a:rPr lang="en-IN" sz="1800">
                <a:solidFill>
                  <a:srgbClr val="008000"/>
                </a:solidFill>
                <a:latin typeface="Consolas" panose="020B0609020204030204" pitchFamily="49" charset="0"/>
              </a:rPr>
              <a:t>"inside outerMeth()..."</a:t>
            </a:r>
            <a:r>
              <a:rPr lang="en-IN" sz="180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  i.innerMeth();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</a:t>
            </a:r>
            <a:r>
              <a:rPr lang="en-IN" sz="180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>
                <a:latin typeface="Consolas" panose="020B0609020204030204" pitchFamily="49" charset="0"/>
              </a:rPr>
              <a:t> </a:t>
            </a:r>
            <a:r>
              <a:rPr lang="en-IN" sz="1800" b="1">
                <a:latin typeface="Consolas" panose="020B0609020204030204" pitchFamily="49" charset="0"/>
              </a:rPr>
              <a:t>Inner</a:t>
            </a:r>
            <a:r>
              <a:rPr lang="en-IN" sz="180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  int b=20;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  void </a:t>
            </a:r>
            <a:r>
              <a:rPr lang="en-IN" sz="1800" err="1">
                <a:latin typeface="Consolas" panose="020B0609020204030204" pitchFamily="49" charset="0"/>
              </a:rPr>
              <a:t>innerMeth</a:t>
            </a:r>
            <a:r>
              <a:rPr lang="en-IN" sz="1800">
                <a:latin typeface="Consolas" panose="020B0609020204030204" pitchFamily="49" charset="0"/>
              </a:rPr>
              <a:t>(){		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          System.out.println(</a:t>
            </a:r>
            <a:r>
              <a:rPr lang="en-IN" sz="1800">
                <a:solidFill>
                  <a:srgbClr val="008000"/>
                </a:solidFill>
                <a:latin typeface="Consolas" panose="020B0609020204030204" pitchFamily="49" charset="0"/>
              </a:rPr>
              <a:t>"inside </a:t>
            </a:r>
            <a:r>
              <a:rPr lang="en-IN" sz="1800" err="1">
                <a:solidFill>
                  <a:srgbClr val="008000"/>
                </a:solidFill>
                <a:latin typeface="Consolas" panose="020B0609020204030204" pitchFamily="49" charset="0"/>
              </a:rPr>
              <a:t>innerMeth()..."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					   +(</a:t>
            </a:r>
            <a:r>
              <a:rPr lang="en-IN" sz="1800" err="1">
                <a:latin typeface="Consolas" panose="020B0609020204030204" pitchFamily="49" charset="0"/>
              </a:rPr>
              <a:t>a+b));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 } </a:t>
            </a:r>
            <a:r>
              <a:rPr lang="en-IN" sz="18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//inner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} </a:t>
            </a:r>
            <a:r>
              <a:rPr lang="en-IN" sz="18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//outer class</a:t>
            </a:r>
          </a:p>
        </p:txBody>
      </p:sp>
      <p:sp>
        <p:nvSpPr>
          <p:cNvPr id="4" name="Content Placeholder 2"/>
          <p:cNvSpPr txBox="1"/>
          <p:nvPr/>
        </p:nvSpPr>
        <p:spPr>
          <a:xfrm>
            <a:off x="7301754" y="1113089"/>
            <a:ext cx="4750103" cy="2619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>
                <a:latin typeface="Consolas" panose="020B0609020204030204" pitchFamily="49" charset="0"/>
              </a:rPr>
              <a:t> </a:t>
            </a:r>
            <a:r>
              <a:rPr lang="en-IN" sz="1800" b="1" err="1">
                <a:latin typeface="Consolas" panose="020B0609020204030204" pitchFamily="49" charset="0"/>
              </a:rPr>
              <a:t>InnerOuterDemo</a:t>
            </a:r>
            <a:r>
              <a:rPr lang="en-IN" sz="180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1800">
                <a:latin typeface="Consolas" panose="020B0609020204030204" pitchFamily="49" charset="0"/>
              </a:rPr>
              <a:t>main(String[] 				  args)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>
                <a:latin typeface="Consolas" panose="020B0609020204030204" pitchFamily="49" charset="0"/>
              </a:rPr>
              <a:t>   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>
                <a:latin typeface="Consolas" panose="020B0609020204030204" pitchFamily="49" charset="0"/>
              </a:rPr>
              <a:t>		Outer o= </a:t>
            </a:r>
            <a:r>
              <a:rPr lang="en-IN" sz="180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>
                <a:latin typeface="Consolas" panose="020B0609020204030204" pitchFamily="49" charset="0"/>
              </a:rPr>
              <a:t> Outer();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>
                <a:latin typeface="Consolas" panose="020B0609020204030204" pitchFamily="49" charset="0"/>
              </a:rPr>
              <a:t>		o.outerMeth();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>
                <a:latin typeface="Consolas" panose="020B0609020204030204" pitchFamily="49" charset="0"/>
              </a:rPr>
              <a:t>} </a:t>
            </a:r>
            <a:r>
              <a:rPr lang="en-IN" sz="18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//InnerOuterDemo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425935" y="5374839"/>
            <a:ext cx="3625922" cy="743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>
                <a:solidFill>
                  <a:schemeClr val="bg1"/>
                </a:solidFill>
                <a:latin typeface="Consolas" panose="020B0609020204030204" pitchFamily="49" charset="0"/>
              </a:rPr>
              <a:t>inside outerMeth()...</a:t>
            </a:r>
          </a:p>
          <a:p>
            <a:r>
              <a:rPr lang="en-US" sz="2000">
                <a:solidFill>
                  <a:schemeClr val="bg1"/>
                </a:solidFill>
                <a:latin typeface="Consolas" panose="020B0609020204030204" pitchFamily="49" charset="0"/>
              </a:rPr>
              <a:t>inside innerMeth()...120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425935" y="503992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1103586" y="2986113"/>
            <a:ext cx="6198168" cy="20546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1412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Static Nested Class: InnerOuterDemo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595961" cy="5590565"/>
          </a:xfrm>
        </p:spPr>
        <p:txBody>
          <a:bodyPr/>
          <a:lstStyle/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>
                <a:latin typeface="Consolas" panose="020B0609020204030204" pitchFamily="49" charset="0"/>
              </a:rPr>
              <a:t> </a:t>
            </a:r>
            <a:r>
              <a:rPr lang="en-IN" sz="1800" b="1">
                <a:latin typeface="Consolas" panose="020B0609020204030204" pitchFamily="49" charset="0"/>
              </a:rPr>
              <a:t>Outer</a:t>
            </a:r>
            <a:r>
              <a:rPr lang="en-IN" sz="180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</a:t>
            </a:r>
            <a:r>
              <a:rPr lang="en-IN" sz="180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1800">
                <a:latin typeface="Consolas" panose="020B0609020204030204" pitchFamily="49" charset="0"/>
              </a:rPr>
              <a:t> outerMeth(){	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  Inner i= </a:t>
            </a:r>
            <a:r>
              <a:rPr lang="en-IN" sz="180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>
                <a:latin typeface="Consolas" panose="020B0609020204030204" pitchFamily="49" charset="0"/>
              </a:rPr>
              <a:t> Inner();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  System.out.println(</a:t>
            </a:r>
            <a:r>
              <a:rPr lang="en-IN" sz="1800">
                <a:solidFill>
                  <a:srgbClr val="008000"/>
                </a:solidFill>
                <a:latin typeface="Consolas" panose="020B0609020204030204" pitchFamily="49" charset="0"/>
              </a:rPr>
              <a:t>"inside outerMeth()..."</a:t>
            </a:r>
            <a:r>
              <a:rPr lang="en-IN" sz="180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  i.innerMeth();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</a:t>
            </a:r>
            <a:r>
              <a:rPr lang="en-IN" sz="1800" b="1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>
                <a:solidFill>
                  <a:srgbClr val="3333CC"/>
                </a:solidFill>
                <a:latin typeface="Consolas" panose="020B0609020204030204" pitchFamily="49" charset="0"/>
              </a:rPr>
              <a:t> class</a:t>
            </a:r>
            <a:r>
              <a:rPr lang="en-IN" sz="1800">
                <a:latin typeface="Consolas" panose="020B0609020204030204" pitchFamily="49" charset="0"/>
              </a:rPr>
              <a:t> </a:t>
            </a:r>
            <a:r>
              <a:rPr lang="en-IN" sz="1800" b="1">
                <a:latin typeface="Consolas" panose="020B0609020204030204" pitchFamily="49" charset="0"/>
              </a:rPr>
              <a:t>Inner</a:t>
            </a:r>
            <a:r>
              <a:rPr lang="en-IN" sz="180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  int b=20;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  </a:t>
            </a:r>
            <a:r>
              <a:rPr lang="en-IN" sz="180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1800">
                <a:latin typeface="Consolas" panose="020B0609020204030204" pitchFamily="49" charset="0"/>
              </a:rPr>
              <a:t> </a:t>
            </a:r>
            <a:r>
              <a:rPr lang="en-IN" sz="1800" err="1">
                <a:latin typeface="Consolas" panose="020B0609020204030204" pitchFamily="49" charset="0"/>
              </a:rPr>
              <a:t>innerMeth</a:t>
            </a:r>
            <a:r>
              <a:rPr lang="en-IN" sz="1800">
                <a:latin typeface="Consolas" panose="020B0609020204030204" pitchFamily="49" charset="0"/>
              </a:rPr>
              <a:t>(){		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          System.out.println(</a:t>
            </a:r>
            <a:r>
              <a:rPr lang="en-IN" sz="1800">
                <a:solidFill>
                  <a:srgbClr val="008000"/>
                </a:solidFill>
                <a:latin typeface="Consolas" panose="020B0609020204030204" pitchFamily="49" charset="0"/>
              </a:rPr>
              <a:t>"inside </a:t>
            </a:r>
            <a:r>
              <a:rPr lang="en-IN" sz="1800" err="1">
                <a:solidFill>
                  <a:srgbClr val="008000"/>
                </a:solidFill>
                <a:latin typeface="Consolas" panose="020B0609020204030204" pitchFamily="49" charset="0"/>
              </a:rPr>
              <a:t>innerMeth()..."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					   +(</a:t>
            </a:r>
            <a:r>
              <a:rPr lang="en-IN" sz="1800" err="1">
                <a:latin typeface="Consolas" panose="020B0609020204030204" pitchFamily="49" charset="0"/>
              </a:rPr>
              <a:t>a+b));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	 } </a:t>
            </a:r>
            <a:r>
              <a:rPr lang="en-IN" sz="18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//inner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>
                <a:latin typeface="Consolas" panose="020B0609020204030204" pitchFamily="49" charset="0"/>
              </a:rPr>
              <a:t>} </a:t>
            </a:r>
            <a:r>
              <a:rPr lang="en-IN" sz="18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//outer class</a:t>
            </a:r>
          </a:p>
        </p:txBody>
      </p:sp>
      <p:sp>
        <p:nvSpPr>
          <p:cNvPr id="4" name="Content Placeholder 2"/>
          <p:cNvSpPr txBox="1"/>
          <p:nvPr/>
        </p:nvSpPr>
        <p:spPr>
          <a:xfrm>
            <a:off x="7301754" y="1113089"/>
            <a:ext cx="4750103" cy="2619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>
                <a:latin typeface="Consolas" panose="020B0609020204030204" pitchFamily="49" charset="0"/>
              </a:rPr>
              <a:t> </a:t>
            </a:r>
            <a:r>
              <a:rPr lang="en-IN" sz="1800" b="1" err="1">
                <a:latin typeface="Consolas" panose="020B0609020204030204" pitchFamily="49" charset="0"/>
              </a:rPr>
              <a:t>InnerOuterDemo</a:t>
            </a:r>
            <a:r>
              <a:rPr lang="en-IN" sz="180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1800">
                <a:latin typeface="Consolas" panose="020B0609020204030204" pitchFamily="49" charset="0"/>
              </a:rPr>
              <a:t>main(String[] 				  args)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>
                <a:latin typeface="Consolas" panose="020B0609020204030204" pitchFamily="49" charset="0"/>
              </a:rPr>
              <a:t>   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>
                <a:latin typeface="Consolas" panose="020B0609020204030204" pitchFamily="49" charset="0"/>
              </a:rPr>
              <a:t>		Outer o= </a:t>
            </a:r>
            <a:r>
              <a:rPr lang="en-IN" sz="180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>
                <a:latin typeface="Consolas" panose="020B0609020204030204" pitchFamily="49" charset="0"/>
              </a:rPr>
              <a:t> Outer();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>
                <a:latin typeface="Consolas" panose="020B0609020204030204" pitchFamily="49" charset="0"/>
              </a:rPr>
              <a:t>		o.outerMeth();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>
                <a:latin typeface="Consolas" panose="020B0609020204030204" pitchFamily="49" charset="0"/>
              </a:rPr>
              <a:t>} </a:t>
            </a:r>
            <a:r>
              <a:rPr lang="en-IN" sz="18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//InnerOuterDemo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425935" y="5374839"/>
            <a:ext cx="3625922" cy="743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>
                <a:solidFill>
                  <a:schemeClr val="bg1"/>
                </a:solidFill>
                <a:latin typeface="Consolas" panose="020B0609020204030204" pitchFamily="49" charset="0"/>
              </a:rPr>
              <a:t>inside outerMeth()...</a:t>
            </a:r>
          </a:p>
          <a:p>
            <a:r>
              <a:rPr lang="en-US" sz="2000">
                <a:solidFill>
                  <a:schemeClr val="bg1"/>
                </a:solidFill>
                <a:latin typeface="Consolas" panose="020B0609020204030204" pitchFamily="49" charset="0"/>
              </a:rPr>
              <a:t>inside innerMeth()...120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425935" y="503992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743" y="2986113"/>
            <a:ext cx="6547011" cy="20546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050288" y="1171365"/>
            <a:ext cx="1378424" cy="374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050288" y="1166719"/>
            <a:ext cx="2337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>
                <a:latin typeface="Consolas" panose="020B0609020204030204" pitchFamily="49" charset="0"/>
              </a:rPr>
              <a:t>static</a:t>
            </a:r>
            <a:r>
              <a:rPr lang="en-IN">
                <a:latin typeface="Consolas" panose="020B0609020204030204" pitchFamily="49" charset="0"/>
              </a:rPr>
              <a:t> int a=100;</a:t>
            </a:r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107387" y="1169857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err="1">
                <a:latin typeface="Consolas" panose="020B0609020204030204" pitchFamily="49" charset="0"/>
              </a:rPr>
              <a:t>int a=100;//instance variable </a:t>
            </a:r>
            <a:endParaRPr lang="en-IN"/>
          </a:p>
        </p:txBody>
      </p:sp>
      <p:sp>
        <p:nvSpPr>
          <p:cNvPr id="9" name="Rounded Rectangular Callout 8"/>
          <p:cNvSpPr/>
          <p:nvPr/>
        </p:nvSpPr>
        <p:spPr>
          <a:xfrm>
            <a:off x="2926080" y="863444"/>
            <a:ext cx="3584448" cy="745900"/>
          </a:xfrm>
          <a:prstGeom prst="wedgeRoundRectCallout">
            <a:avLst>
              <a:gd name="adj1" fmla="val -59051"/>
              <a:gd name="adj2" fmla="val -860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rgbClr val="C00000"/>
                </a:solidFill>
              </a:rPr>
              <a:t>error: non-static variable a cannot be referenced from a static context</a:t>
            </a:r>
            <a:endParaRPr lang="en-IN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3466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8" grpId="1" animBg="1"/>
      <p:bldP spid="10" grpId="0"/>
      <p:bldP spid="11" grpId="0"/>
      <p:bldP spid="11" grpId="1"/>
      <p:bldP spid="9" grpId="0" animBg="1"/>
      <p:bldP spid="9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Points to remember: Inner class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332682" cy="5590565"/>
          </a:xfrm>
        </p:spPr>
        <p:txBody>
          <a:bodyPr/>
          <a:lstStyle/>
          <a:p>
            <a:r>
              <a:rPr lang="en-US"/>
              <a:t>Inner class implements </a:t>
            </a:r>
            <a:r>
              <a:rPr lang="en-US" b="1"/>
              <a:t>a security mechanism in Java</a:t>
            </a:r>
            <a:r>
              <a:rPr lang="en-US"/>
              <a:t>.</a:t>
            </a:r>
          </a:p>
          <a:p>
            <a:r>
              <a:rPr lang="en-US">
                <a:solidFill>
                  <a:srgbClr val="002060"/>
                </a:solidFill>
              </a:rPr>
              <a:t>Reduces encapsulation</a:t>
            </a:r>
            <a:r>
              <a:rPr lang="en-US"/>
              <a:t>, more </a:t>
            </a:r>
            <a:r>
              <a:rPr lang="en-US">
                <a:solidFill>
                  <a:srgbClr val="002060"/>
                </a:solidFill>
              </a:rPr>
              <a:t>organized code</a:t>
            </a:r>
            <a:r>
              <a:rPr lang="en-US"/>
              <a:t>  by logically grouping the classes.</a:t>
            </a:r>
          </a:p>
          <a:p>
            <a:endParaRPr lang="en-IN"/>
          </a:p>
        </p:txBody>
      </p:sp>
      <p:sp>
        <p:nvSpPr>
          <p:cNvPr id="4" name="Oval 3"/>
          <p:cNvSpPr/>
          <p:nvPr/>
        </p:nvSpPr>
        <p:spPr>
          <a:xfrm>
            <a:off x="8734421" y="1795038"/>
            <a:ext cx="3326400" cy="332560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9771221" y="2831358"/>
            <a:ext cx="1252800" cy="125296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9768549" y="2201239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A: Outer Class</a:t>
            </a:r>
            <a:endParaRPr lang="en-IN" b="1"/>
          </a:p>
        </p:txBody>
      </p:sp>
      <p:sp>
        <p:nvSpPr>
          <p:cNvPr id="7" name="TextBox 6"/>
          <p:cNvSpPr txBox="1"/>
          <p:nvPr/>
        </p:nvSpPr>
        <p:spPr>
          <a:xfrm>
            <a:off x="9828661" y="3048971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B: Nested </a:t>
            </a:r>
          </a:p>
          <a:p>
            <a:pPr algn="ctr"/>
            <a:r>
              <a:rPr lang="en-US" b="1"/>
              <a:t>Class</a:t>
            </a:r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12753646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Package (Not part of this Unit)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Package</a:t>
            </a:r>
            <a:r>
              <a:rPr lang="en-US"/>
              <a:t> can be defined as a </a:t>
            </a:r>
            <a:r>
              <a:rPr lang="en-US" b="1"/>
              <a:t>grouping</a:t>
            </a:r>
            <a:r>
              <a:rPr lang="en-US"/>
              <a:t> of related types providing access protection and name space management.</a:t>
            </a:r>
          </a:p>
          <a:p>
            <a:r>
              <a:rPr lang="en-US"/>
              <a:t>Programmers can define their own packages to bundle group of classes/interfaces, etc. </a:t>
            </a:r>
          </a:p>
          <a:p>
            <a:r>
              <a:rPr lang="en-US"/>
              <a:t>Packages are used in Java in order to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/>
              <a:t>prevent </a:t>
            </a:r>
            <a:r>
              <a:rPr lang="en-US" sz="2400" b="1"/>
              <a:t>naming conflicts</a:t>
            </a:r>
            <a:r>
              <a:rPr lang="en-US" sz="240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/>
              <a:t>control </a:t>
            </a:r>
            <a:r>
              <a:rPr lang="en-US" sz="2400" b="1"/>
              <a:t>access</a:t>
            </a:r>
            <a:r>
              <a:rPr lang="en-US" sz="2400"/>
              <a:t>,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/>
              <a:t>make </a:t>
            </a:r>
            <a:r>
              <a:rPr lang="en-US" sz="2400" b="1"/>
              <a:t>searching/locating</a:t>
            </a:r>
            <a:r>
              <a:rPr lang="en-US" sz="2400"/>
              <a:t> of classes/interfaces easier.</a:t>
            </a:r>
          </a:p>
          <a:p>
            <a:r>
              <a:rPr lang="en-US"/>
              <a:t>It is a good practice to group related classes implemented so that a programmer can easily determine that the classes, interfaces are related.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47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To create a package you need to write </a:t>
            </a:r>
            <a:r>
              <a:rPr lang="en-IN" b="1"/>
              <a:t>package</a:t>
            </a:r>
            <a:r>
              <a:rPr lang="en-IN"/>
              <a:t> statement </a:t>
            </a:r>
            <a:r>
              <a:rPr lang="en-IN" b="1"/>
              <a:t>followed</a:t>
            </a:r>
            <a:r>
              <a:rPr lang="en-IN"/>
              <a:t> by the </a:t>
            </a:r>
            <a:r>
              <a:rPr lang="en-IN" b="1"/>
              <a:t>name of the package</a:t>
            </a:r>
            <a:r>
              <a:rPr lang="en-IN"/>
              <a:t>.</a:t>
            </a:r>
          </a:p>
          <a:p>
            <a:r>
              <a:rPr lang="en-IN"/>
              <a:t>Syntax :	</a:t>
            </a:r>
            <a:r>
              <a:rPr lang="en-IN">
                <a:latin typeface="Cambria" pitchFamily="18" charset="0"/>
                <a:ea typeface="Cambria" pitchFamily="18" charset="0"/>
              </a:rPr>
              <a:t>package package_name;</a:t>
            </a:r>
          </a:p>
          <a:p>
            <a:r>
              <a:rPr lang="en-IN">
                <a:ea typeface="Cambria" pitchFamily="18" charset="0"/>
              </a:rPr>
              <a:t>Example :</a:t>
            </a:r>
          </a:p>
          <a:p>
            <a:endParaRPr lang="en-IN">
              <a:ea typeface="Cambria" pitchFamily="18" charset="0"/>
            </a:endParaRPr>
          </a:p>
          <a:p>
            <a:endParaRPr lang="en-IN">
              <a:ea typeface="Cambria" pitchFamily="18" charset="0"/>
            </a:endParaRPr>
          </a:p>
          <a:p>
            <a:endParaRPr lang="en-IN">
              <a:ea typeface="Cambria" pitchFamily="18" charset="0"/>
            </a:endParaRPr>
          </a:p>
          <a:p>
            <a:r>
              <a:rPr lang="en-US"/>
              <a:t>The package statement should be the </a:t>
            </a:r>
            <a:r>
              <a:rPr lang="en-US" b="1"/>
              <a:t>first line </a:t>
            </a:r>
            <a:r>
              <a:rPr lang="en-US"/>
              <a:t>in the source file. </a:t>
            </a:r>
          </a:p>
          <a:p>
            <a:r>
              <a:rPr lang="en-US"/>
              <a:t>There can be </a:t>
            </a:r>
            <a:r>
              <a:rPr lang="en-US" b="1"/>
              <a:t>only one package statement </a:t>
            </a:r>
            <a:r>
              <a:rPr lang="en-US"/>
              <a:t>in each source file, and it applies to all types in the file.</a:t>
            </a:r>
          </a:p>
          <a:p>
            <a:r>
              <a:rPr lang="en-US"/>
              <a:t>If a package statement is </a:t>
            </a:r>
            <a:r>
              <a:rPr lang="en-US" b="1"/>
              <a:t>not used </a:t>
            </a:r>
            <a:r>
              <a:rPr lang="en-US"/>
              <a:t>then the class/interfaces will be put into an </a:t>
            </a:r>
            <a:r>
              <a:rPr lang="en-US" b="1"/>
              <a:t>unnamed package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58785" y="2181398"/>
            <a:ext cx="3657600" cy="1477328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F0055"/>
                </a:solidFill>
                <a:latin typeface="Consolas"/>
              </a:rPr>
              <a:t>package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darshan_student;</a:t>
            </a:r>
          </a:p>
          <a:p>
            <a:endParaRPr lang="en-US" b="1">
              <a:solidFill>
                <a:srgbClr val="7F0055"/>
              </a:solidFill>
              <a:latin typeface="Consolas"/>
            </a:endParaRPr>
          </a:p>
          <a:p>
            <a:r>
              <a:rPr lang="en-US" b="1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Student {</a:t>
            </a:r>
            <a:endParaRPr lang="en-US">
              <a:latin typeface="Consolas"/>
            </a:endParaRPr>
          </a:p>
          <a:p>
            <a:r>
              <a:rPr lang="en-US">
                <a:latin typeface="Consolas"/>
              </a:rPr>
              <a:t>	// code</a:t>
            </a:r>
          </a:p>
          <a:p>
            <a:r>
              <a:rPr lang="en-US">
                <a:solidFill>
                  <a:srgbClr val="000000"/>
                </a:solidFill>
                <a:latin typeface="Consolas"/>
              </a:rPr>
              <a:t>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724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Package (Example)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To compile</a:t>
            </a:r>
          </a:p>
          <a:p>
            <a:pPr lvl="1">
              <a:buNone/>
            </a:pPr>
            <a:r>
              <a:rPr lang="en-US" err="1"/>
              <a:t>javac </a:t>
            </a:r>
            <a:r>
              <a:rPr lang="en-US" b="1"/>
              <a:t>  –d   .   </a:t>
            </a:r>
            <a:r>
              <a:rPr lang="en-US"/>
              <a:t>Animal.java</a:t>
            </a:r>
          </a:p>
          <a:p>
            <a:r>
              <a:rPr lang="en-US"/>
              <a:t>To Run the class file</a:t>
            </a:r>
          </a:p>
          <a:p>
            <a:pPr lvl="1">
              <a:buNone/>
            </a:pPr>
            <a:r>
              <a:rPr lang="en-US"/>
              <a:t>java </a:t>
            </a:r>
            <a:r>
              <a:rPr lang="en-US" b="1" err="1"/>
              <a:t>myPackage.Animal</a:t>
            </a:r>
            <a:endParaRPr lang="en-US" b="1"/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8477" y="1000298"/>
            <a:ext cx="8686800" cy="3139321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F0055"/>
                </a:solidFill>
                <a:latin typeface="Consolas"/>
              </a:rPr>
              <a:t>package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myPackage;</a:t>
            </a:r>
          </a:p>
          <a:p>
            <a:r>
              <a:rPr lang="en-US" b="1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Animal {</a:t>
            </a:r>
          </a:p>
          <a:p>
            <a:pPr lvl="1"/>
            <a:r>
              <a:rPr lang="en-US" b="1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String </a:t>
            </a:r>
            <a:r>
              <a:rPr lang="en-US" b="1">
                <a:solidFill>
                  <a:srgbClr val="0000C0"/>
                </a:solidFill>
                <a:latin typeface="Consolas"/>
              </a:rPr>
              <a:t>name</a:t>
            </a:r>
            <a:r>
              <a:rPr lang="en-US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1"/>
            <a:r>
              <a:rPr lang="en-US" b="1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eat()</a:t>
            </a:r>
            <a:r>
              <a:rPr lang="en-US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onsolas"/>
              </a:rPr>
              <a:t>	System.</a:t>
            </a:r>
            <a:r>
              <a:rPr lang="en-US" b="1" i="1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err="1">
                <a:solidFill>
                  <a:srgbClr val="000000"/>
                </a:solidFill>
                <a:latin typeface="Consolas"/>
              </a:rPr>
              <a:t>.println(</a:t>
            </a:r>
            <a:r>
              <a:rPr lang="en-US" b="1" i="1">
                <a:solidFill>
                  <a:srgbClr val="2A00FF"/>
                </a:solidFill>
                <a:latin typeface="Consolas"/>
              </a:rPr>
              <a:t>"Organic Food !!!!"</a:t>
            </a:r>
            <a:r>
              <a:rPr lang="en-US" b="1" i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main(String[] args)</a:t>
            </a:r>
            <a:r>
              <a:rPr lang="en-US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2"/>
            <a:r>
              <a:rPr lang="en-US">
                <a:solidFill>
                  <a:srgbClr val="000000"/>
                </a:solidFill>
                <a:latin typeface="Consolas"/>
              </a:rPr>
              <a:t>Animal a = </a:t>
            </a:r>
            <a:r>
              <a:rPr lang="en-US" b="1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Animal();</a:t>
            </a:r>
          </a:p>
          <a:p>
            <a:pPr lvl="2"/>
            <a:r>
              <a:rPr lang="en-US" err="1">
                <a:solidFill>
                  <a:srgbClr val="000000"/>
                </a:solidFill>
                <a:latin typeface="Consolas"/>
              </a:rPr>
              <a:t>a.eat();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>
                <a:solidFill>
                  <a:srgbClr val="000000"/>
                </a:solidFill>
                <a:latin typeface="Consolas"/>
              </a:rPr>
              <a:t>}</a:t>
            </a:r>
            <a:endParaRPr lang="en-US"/>
          </a:p>
        </p:txBody>
      </p:sp>
      <p:sp>
        <p:nvSpPr>
          <p:cNvPr id="6" name="Line Callout 1 5"/>
          <p:cNvSpPr/>
          <p:nvPr/>
        </p:nvSpPr>
        <p:spPr>
          <a:xfrm>
            <a:off x="3243349" y="3810914"/>
            <a:ext cx="3276600" cy="990600"/>
          </a:xfrm>
          <a:prstGeom prst="borderCallout1">
            <a:avLst>
              <a:gd name="adj1" fmla="val 52613"/>
              <a:gd name="adj2" fmla="val -360"/>
              <a:gd name="adj3" fmla="val 118849"/>
              <a:gd name="adj4" fmla="val -401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.</a:t>
            </a:r>
            <a:r>
              <a:rPr lang="en-US" sz="2400"/>
              <a:t> </a:t>
            </a:r>
          </a:p>
          <a:p>
            <a:pPr algn="ctr"/>
            <a:r>
              <a:rPr lang="en-US"/>
              <a:t>Represent the current directory</a:t>
            </a:r>
          </a:p>
        </p:txBody>
      </p:sp>
    </p:spTree>
    <p:extLst>
      <p:ext uri="{BB962C8B-B14F-4D97-AF65-F5344CB8AC3E}">
        <p14:creationId xmlns:p14="http://schemas.microsoft.com/office/powerpoint/2010/main" val="635931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bldLvl="5" animBg="1"/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keyword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import</a:t>
            </a:r>
            <a:r>
              <a:rPr lang="en-US"/>
              <a:t> keyword is used to import built-in and user-defined packages into your java source file so that your class can refer to a class that is in another package by directly using its name.</a:t>
            </a:r>
          </a:p>
          <a:p>
            <a:r>
              <a:rPr lang="en-US"/>
              <a:t>There are 3 different ways to refer to class/interface that is present in different package</a:t>
            </a:r>
          </a:p>
          <a:p>
            <a:pPr lvl="1"/>
            <a:r>
              <a:rPr lang="en-US"/>
              <a:t>import the class/interface you want to use.</a:t>
            </a:r>
          </a:p>
          <a:p>
            <a:pPr lvl="1"/>
            <a:r>
              <a:rPr lang="en-US"/>
              <a:t>import all the classes/interfaces from the package.</a:t>
            </a:r>
          </a:p>
          <a:p>
            <a:pPr lvl="1"/>
            <a:r>
              <a:rPr lang="en-US"/>
              <a:t>Using fully qualified name. </a:t>
            </a:r>
          </a:p>
          <a:p>
            <a:r>
              <a:rPr lang="en-IN"/>
              <a:t>We can import a class/interface of other package using a import keyword at the first line of code.</a:t>
            </a:r>
          </a:p>
          <a:p>
            <a:r>
              <a:rPr lang="en-IN"/>
              <a:t>Example :</a:t>
            </a:r>
            <a:endParaRPr lang="en-US"/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981200" y="3868686"/>
            <a:ext cx="6289964" cy="2585323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7F0055"/>
                </a:solidFill>
                <a:latin typeface="Consolas"/>
              </a:rPr>
              <a:t>import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java.util.Scanner;</a:t>
            </a:r>
          </a:p>
          <a:p>
            <a:endParaRPr lang="en-US">
              <a:latin typeface="Consolas"/>
            </a:endParaRPr>
          </a:p>
          <a:p>
            <a:r>
              <a:rPr lang="en-US" b="1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DemoImport {</a:t>
            </a:r>
          </a:p>
          <a:p>
            <a:pPr lvl="1"/>
            <a:r>
              <a:rPr lang="en-US" b="1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main(String[] </a:t>
            </a:r>
            <a:r>
              <a:rPr lang="en-US" b="1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b="1">
                <a:solidFill>
                  <a:srgbClr val="000000"/>
                </a:solidFill>
                <a:latin typeface="Consolas"/>
              </a:rPr>
              <a:t>)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2"/>
            <a:r>
              <a:rPr lang="en-US">
                <a:solidFill>
                  <a:srgbClr val="000000"/>
                </a:solidFill>
                <a:latin typeface="Consolas"/>
              </a:rPr>
              <a:t>Scanner </a:t>
            </a:r>
            <a:r>
              <a:rPr lang="en-US">
                <a:solidFill>
                  <a:srgbClr val="6A3E3E"/>
                </a:solidFill>
                <a:latin typeface="Consolas"/>
              </a:rPr>
              <a:t>s</a:t>
            </a:r>
            <a:r>
              <a:rPr lang="en-US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Scanner(System.</a:t>
            </a:r>
            <a:r>
              <a:rPr lang="en-US" b="1" i="1" err="1">
                <a:solidFill>
                  <a:srgbClr val="0000C0"/>
                </a:solidFill>
                <a:latin typeface="Consolas"/>
              </a:rPr>
              <a:t>in</a:t>
            </a:r>
            <a:r>
              <a:rPr lang="en-US" b="1" i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2"/>
            <a:r>
              <a:rPr lang="en-US">
                <a:solidFill>
                  <a:srgbClr val="3F7F5F"/>
                </a:solidFill>
                <a:latin typeface="Consolas"/>
              </a:rPr>
              <a:t>// Code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24250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(importing all class/interface)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We can import all the classes/interfaces of other package using a import keyword at the first line of code with the wildcard (*).</a:t>
            </a:r>
          </a:p>
          <a:p>
            <a:r>
              <a:rPr lang="en-IN"/>
              <a:t>Example :</a:t>
            </a:r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pPr marL="0" indent="0">
              <a:buNone/>
            </a:pPr>
            <a:endParaRPr lang="en-IN"/>
          </a:p>
          <a:p>
            <a:r>
              <a:rPr lang="en-IN"/>
              <a:t>It is possible to use classes from other packages without importing the class using fully qualified name of the class.</a:t>
            </a:r>
          </a:p>
          <a:p>
            <a:r>
              <a:rPr lang="en-IN"/>
              <a:t>Example :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48197" y="1731833"/>
            <a:ext cx="8229600" cy="2585323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7F0055"/>
                </a:solidFill>
                <a:latin typeface="Consolas"/>
              </a:rPr>
              <a:t>import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java.util.*;</a:t>
            </a:r>
            <a:endParaRPr lang="en-US">
              <a:latin typeface="Consolas"/>
            </a:endParaRPr>
          </a:p>
          <a:p>
            <a:r>
              <a:rPr lang="en-US" b="1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DemoImport {</a:t>
            </a:r>
          </a:p>
          <a:p>
            <a:pPr lvl="1"/>
            <a:r>
              <a:rPr lang="en-US" b="1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main(String[] </a:t>
            </a:r>
            <a:r>
              <a:rPr lang="en-US" b="1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b="1">
                <a:solidFill>
                  <a:srgbClr val="000000"/>
                </a:solidFill>
                <a:latin typeface="Consolas"/>
              </a:rPr>
              <a:t>)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2"/>
            <a:r>
              <a:rPr lang="en-US">
                <a:solidFill>
                  <a:srgbClr val="000000"/>
                </a:solidFill>
                <a:latin typeface="Consolas"/>
              </a:rPr>
              <a:t>Scanner </a:t>
            </a:r>
            <a:r>
              <a:rPr lang="en-US">
                <a:solidFill>
                  <a:srgbClr val="6A3E3E"/>
                </a:solidFill>
                <a:latin typeface="Consolas"/>
              </a:rPr>
              <a:t>s</a:t>
            </a:r>
            <a:r>
              <a:rPr lang="en-US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Scanner(System.</a:t>
            </a:r>
            <a:r>
              <a:rPr lang="en-US" b="1" i="1" err="1">
                <a:solidFill>
                  <a:srgbClr val="0000C0"/>
                </a:solidFill>
                <a:latin typeface="Consolas"/>
              </a:rPr>
              <a:t>in</a:t>
            </a:r>
            <a:r>
              <a:rPr lang="en-US" b="1" i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2"/>
            <a:r>
              <a:rPr lang="en-US">
                <a:solidFill>
                  <a:srgbClr val="000000"/>
                </a:solidFill>
                <a:latin typeface="Consolas"/>
              </a:rPr>
              <a:t>Date </a:t>
            </a:r>
            <a:r>
              <a:rPr lang="en-US">
                <a:solidFill>
                  <a:srgbClr val="6A3E3E"/>
                </a:solidFill>
                <a:latin typeface="Consolas"/>
              </a:rPr>
              <a:t>d</a:t>
            </a:r>
            <a:r>
              <a:rPr lang="en-US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Date();</a:t>
            </a:r>
          </a:p>
          <a:p>
            <a:pPr lvl="2"/>
            <a:r>
              <a:rPr lang="en-US">
                <a:solidFill>
                  <a:srgbClr val="3F7F5F"/>
                </a:solidFill>
                <a:latin typeface="Consolas"/>
              </a:rPr>
              <a:t>// Code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848197" y="5253680"/>
            <a:ext cx="8229600" cy="369332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solidFill>
                  <a:srgbClr val="000000"/>
                </a:solidFill>
                <a:latin typeface="Consolas"/>
              </a:rPr>
              <a:t>java.util.Scanner </a:t>
            </a:r>
            <a:r>
              <a:rPr lang="en-US">
                <a:solidFill>
                  <a:srgbClr val="6A3E3E"/>
                </a:solidFill>
                <a:latin typeface="Consolas"/>
              </a:rPr>
              <a:t>s</a:t>
            </a:r>
            <a:r>
              <a:rPr lang="en-US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java.util.Scanner(System.</a:t>
            </a:r>
            <a:r>
              <a:rPr lang="en-US" b="1" i="1">
                <a:solidFill>
                  <a:srgbClr val="0000C0"/>
                </a:solidFill>
                <a:latin typeface="Consolas"/>
              </a:rPr>
              <a:t>in</a:t>
            </a:r>
            <a:r>
              <a:rPr lang="en-US" b="1" i="1">
                <a:solidFill>
                  <a:srgbClr val="000000"/>
                </a:solidFill>
                <a:latin typeface="Consola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764414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/>
              <a:t>What is an Object?</a:t>
            </a:r>
            <a:endParaRPr/>
          </a:p>
        </p:txBody>
      </p:sp>
      <p:pic>
        <p:nvPicPr>
          <p:cNvPr id="177" name="Google Shape;177;p7" descr="Image result for pe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777" y="1037877"/>
            <a:ext cx="1999211" cy="143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7" descr="Image resul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977" y="974188"/>
            <a:ext cx="2105262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7" descr="Image resul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1606" y="974188"/>
            <a:ext cx="2086495" cy="144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7" descr="Image resul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6377" y="3231776"/>
            <a:ext cx="1983761" cy="1983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7" descr="Image result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831977" y="3536575"/>
            <a:ext cx="2567608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7"/>
          <p:cNvSpPr txBox="1"/>
          <p:nvPr/>
        </p:nvSpPr>
        <p:spPr>
          <a:xfrm>
            <a:off x="2654423" y="2484652"/>
            <a:ext cx="77235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Pen</a:t>
            </a:r>
            <a:endParaRPr sz="2400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3" name="Google Shape;183;p7"/>
          <p:cNvSpPr txBox="1"/>
          <p:nvPr/>
        </p:nvSpPr>
        <p:spPr>
          <a:xfrm>
            <a:off x="5321377" y="2477877"/>
            <a:ext cx="11264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Board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8272527" y="2477877"/>
            <a:ext cx="12650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Laptop</a:t>
            </a:r>
            <a:endParaRPr sz="2400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5" name="Google Shape;185;p7"/>
          <p:cNvSpPr txBox="1"/>
          <p:nvPr/>
        </p:nvSpPr>
        <p:spPr>
          <a:xfrm>
            <a:off x="2394857" y="5242410"/>
            <a:ext cx="1066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Bench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6" name="Google Shape;186;p7"/>
          <p:cNvSpPr txBox="1"/>
          <p:nvPr/>
        </p:nvSpPr>
        <p:spPr>
          <a:xfrm>
            <a:off x="5429979" y="5242410"/>
            <a:ext cx="15072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Projector</a:t>
            </a:r>
            <a:endParaRPr sz="2400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7" name="Google Shape;187;p7"/>
          <p:cNvSpPr txBox="1"/>
          <p:nvPr/>
        </p:nvSpPr>
        <p:spPr>
          <a:xfrm>
            <a:off x="4488315" y="6025333"/>
            <a:ext cx="3215370" cy="46166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Physical objects…</a:t>
            </a:r>
            <a:endParaRPr sz="2400" b="1" dirty="0">
              <a:solidFill>
                <a:srgbClr val="C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88" name="Google Shape;188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1204" y="3560387"/>
            <a:ext cx="2347113" cy="127380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7"/>
          <p:cNvSpPr txBox="1"/>
          <p:nvPr/>
        </p:nvSpPr>
        <p:spPr>
          <a:xfrm>
            <a:off x="8569351" y="5224210"/>
            <a:ext cx="9830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Bike</a:t>
            </a:r>
            <a:endParaRPr sz="2400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90" name="Google Shape;190;p7"/>
          <p:cNvCxnSpPr/>
          <p:nvPr/>
        </p:nvCxnSpPr>
        <p:spPr>
          <a:xfrm>
            <a:off x="1612527" y="3079376"/>
            <a:ext cx="8877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08718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Import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static import feature of Java 5 facilitate the java programmer to </a:t>
            </a:r>
            <a:r>
              <a:rPr lang="en-US" b="1"/>
              <a:t>access any static member</a:t>
            </a:r>
            <a:r>
              <a:rPr lang="en-US"/>
              <a:t> of a class </a:t>
            </a:r>
            <a:r>
              <a:rPr lang="en-US" b="1"/>
              <a:t>directly</a:t>
            </a:r>
            <a:r>
              <a:rPr lang="en-US"/>
              <a:t>.</a:t>
            </a:r>
          </a:p>
          <a:p>
            <a:r>
              <a:rPr lang="en-US" b="1"/>
              <a:t>Advantage </a:t>
            </a:r>
            <a:r>
              <a:rPr lang="en-US"/>
              <a:t>: Less coding is required if you have to access any static member of a class more frequently.</a:t>
            </a:r>
          </a:p>
          <a:p>
            <a:r>
              <a:rPr lang="en-US" b="1"/>
              <a:t>Disadvantage</a:t>
            </a:r>
            <a:r>
              <a:rPr lang="en-US"/>
              <a:t> : If you overuse the static import feature, it makes the program unreadable and unmaintainable.</a:t>
            </a:r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92975" y="3478628"/>
            <a:ext cx="8229600" cy="1754326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F0055"/>
                </a:solidFill>
                <a:latin typeface="Consolas"/>
              </a:rPr>
              <a:t>import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java.lang.System.</a:t>
            </a:r>
            <a:r>
              <a:rPr lang="en-US" b="1" i="1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b="1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S2{  </a:t>
            </a:r>
          </a:p>
          <a:p>
            <a:r>
              <a:rPr lang="en-US">
                <a:solidFill>
                  <a:srgbClr val="000000"/>
                </a:solidFill>
                <a:latin typeface="Consolas"/>
              </a:rPr>
              <a:t>  </a:t>
            </a:r>
            <a:r>
              <a:rPr lang="en-US" b="1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b="1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b="1">
                <a:solidFill>
                  <a:srgbClr val="000000"/>
                </a:solidFill>
                <a:latin typeface="Consolas"/>
              </a:rPr>
              <a:t>[]){  </a:t>
            </a:r>
          </a:p>
          <a:p>
            <a:r>
              <a:rPr lang="en-US">
                <a:solidFill>
                  <a:srgbClr val="000000"/>
                </a:solidFill>
                <a:latin typeface="Consolas"/>
              </a:rPr>
              <a:t>  	</a:t>
            </a:r>
            <a:r>
              <a:rPr lang="en-US" b="1" i="1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err="1">
                <a:solidFill>
                  <a:srgbClr val="000000"/>
                </a:solidFill>
                <a:latin typeface="Consolas"/>
              </a:rPr>
              <a:t>.println(</a:t>
            </a:r>
            <a:r>
              <a:rPr lang="en-US" b="1" i="1">
                <a:solidFill>
                  <a:srgbClr val="2A00FF"/>
                </a:solidFill>
                <a:latin typeface="Consolas"/>
              </a:rPr>
              <a:t>"Hello main"</a:t>
            </a:r>
            <a:r>
              <a:rPr lang="en-US" b="1" i="1">
                <a:solidFill>
                  <a:srgbClr val="000000"/>
                </a:solidFill>
                <a:latin typeface="Consolas"/>
              </a:rPr>
              <a:t>);  </a:t>
            </a:r>
          </a:p>
          <a:p>
            <a:r>
              <a:rPr lang="en-US">
                <a:solidFill>
                  <a:srgbClr val="000000"/>
                </a:solidFill>
                <a:latin typeface="Consolas"/>
              </a:rPr>
              <a:t>  }  </a:t>
            </a:r>
          </a:p>
          <a:p>
            <a:r>
              <a:rPr lang="en-US">
                <a:solidFill>
                  <a:srgbClr val="000000"/>
                </a:solidFill>
                <a:latin typeface="Consolas"/>
              </a:rPr>
              <a:t>}</a:t>
            </a:r>
            <a:endParaRPr lang="en-US"/>
          </a:p>
        </p:txBody>
      </p:sp>
      <p:sp>
        <p:nvSpPr>
          <p:cNvPr id="5" name="Line Callout 1 4"/>
          <p:cNvSpPr/>
          <p:nvPr/>
        </p:nvSpPr>
        <p:spPr>
          <a:xfrm>
            <a:off x="3564775" y="5052753"/>
            <a:ext cx="2895600" cy="914400"/>
          </a:xfrm>
          <a:prstGeom prst="borderCallout1">
            <a:avLst>
              <a:gd name="adj1" fmla="val 48909"/>
              <a:gd name="adj2" fmla="val -1315"/>
              <a:gd name="adj3" fmla="val -43055"/>
              <a:gd name="adj4" fmla="val -59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 need not to write System.out as we have imported the </a:t>
            </a:r>
            <a:r>
              <a:rPr lang="en-US">
                <a:solidFill>
                  <a:srgbClr val="FF0000"/>
                </a:solidFill>
              </a:rPr>
              <a:t>out</a:t>
            </a:r>
            <a:r>
              <a:rPr lang="en-US"/>
              <a:t> statically</a:t>
            </a:r>
          </a:p>
        </p:txBody>
      </p:sp>
    </p:spTree>
    <p:extLst>
      <p:ext uri="{BB962C8B-B14F-4D97-AF65-F5344CB8AC3E}">
        <p14:creationId xmlns:p14="http://schemas.microsoft.com/office/powerpoint/2010/main" val="1968368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bldLvl="5" animBg="1"/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 Control</a:t>
            </a:r>
          </a:p>
        </p:txBody>
      </p:sp>
      <p:graphicFrame>
        <p:nvGraphicFramePr>
          <p:cNvPr id="6" name="Content Placeholder 3"/>
          <p:cNvGraphicFramePr/>
          <p:nvPr/>
        </p:nvGraphicFramePr>
        <p:xfrm>
          <a:off x="334586" y="943491"/>
          <a:ext cx="10216340" cy="490788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4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8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2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27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2723">
                  <a:extLst>
                    <a:ext uri="{9D8B030D-6E8A-4147-A177-3AD203B41FA5}">
                      <a16:colId xmlns:a16="http://schemas.microsoft.com/office/drawing/2014/main" val="1665641445"/>
                    </a:ext>
                  </a:extLst>
                </a:gridCol>
              </a:tblGrid>
              <a:tr h="1076502">
                <a:tc>
                  <a:txBody>
                    <a:bodyPr/>
                    <a:lstStyle/>
                    <a:p>
                      <a:r>
                        <a:rPr lang="en-US" sz="3200"/>
                        <a:t>Modifier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Same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Same Package</a:t>
                      </a:r>
                    </a:p>
                    <a:p>
                      <a:r>
                        <a:rPr lang="en-US" sz="3200"/>
                        <a:t>Sub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Same Package</a:t>
                      </a:r>
                    </a:p>
                    <a:p>
                      <a:r>
                        <a:rPr lang="en-US" sz="3200"/>
                        <a:t>Non Sub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Different Package</a:t>
                      </a:r>
                    </a:p>
                    <a:p>
                      <a:r>
                        <a:rPr lang="en-US" sz="3200"/>
                        <a:t>Sub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Different Package</a:t>
                      </a:r>
                    </a:p>
                    <a:p>
                      <a:r>
                        <a:rPr lang="en-US" sz="3200"/>
                        <a:t>Non Sub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431">
                <a:tc>
                  <a:txBody>
                    <a:bodyPr/>
                    <a:lstStyle/>
                    <a:p>
                      <a:r>
                        <a:rPr lang="en-US" sz="320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6431">
                <a:tc>
                  <a:txBody>
                    <a:bodyPr/>
                    <a:lstStyle/>
                    <a:p>
                      <a:r>
                        <a:rPr lang="en-US" sz="320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6431">
                <a:tc>
                  <a:txBody>
                    <a:bodyPr/>
                    <a:lstStyle/>
                    <a:p>
                      <a:r>
                        <a:rPr lang="en-US" sz="3200"/>
                        <a:t>Protected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6431">
                <a:tc>
                  <a:txBody>
                    <a:bodyPr/>
                    <a:lstStyle/>
                    <a:p>
                      <a:r>
                        <a:rPr lang="en-US" sz="3200"/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3" descr="C:\Program Files (x86)\Microsoft Office\MEDIA\OFFICE12\Bullets\BD21301_.gif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461" y="3050771"/>
            <a:ext cx="533400" cy="533400"/>
          </a:xfrm>
          <a:prstGeom prst="rect">
            <a:avLst/>
          </a:prstGeom>
          <a:noFill/>
        </p:spPr>
      </p:pic>
      <p:pic>
        <p:nvPicPr>
          <p:cNvPr id="8" name="Picture 3" descr="C:\Program Files (x86)\Microsoft Office\MEDIA\OFFICE12\Bullets\BD21301_.gif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461" y="3791989"/>
            <a:ext cx="533400" cy="533400"/>
          </a:xfrm>
          <a:prstGeom prst="rect">
            <a:avLst/>
          </a:prstGeom>
          <a:noFill/>
        </p:spPr>
      </p:pic>
      <p:pic>
        <p:nvPicPr>
          <p:cNvPr id="9" name="Picture 3" descr="C:\Program Files (x86)\Microsoft Office\MEDIA\OFFICE12\Bullets\BD21301_.gif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461" y="4533207"/>
            <a:ext cx="533400" cy="533400"/>
          </a:xfrm>
          <a:prstGeom prst="rect">
            <a:avLst/>
          </a:prstGeom>
          <a:noFill/>
        </p:spPr>
      </p:pic>
      <p:pic>
        <p:nvPicPr>
          <p:cNvPr id="10" name="Picture 3" descr="C:\Program Files (x86)\Microsoft Office\MEDIA\OFFICE12\Bullets\BD21301_.gif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461" y="5241867"/>
            <a:ext cx="533400" cy="533400"/>
          </a:xfrm>
          <a:prstGeom prst="rect">
            <a:avLst/>
          </a:prstGeom>
          <a:noFill/>
        </p:spPr>
      </p:pic>
      <p:pic>
        <p:nvPicPr>
          <p:cNvPr id="11" name="Picture 3" descr="C:\Program Files (x86)\Microsoft Office\MEDIA\OFFICE12\Bullets\BD21301_.gif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35085" y="3791989"/>
            <a:ext cx="533400" cy="533400"/>
          </a:xfrm>
          <a:prstGeom prst="rect">
            <a:avLst/>
          </a:prstGeom>
          <a:noFill/>
        </p:spPr>
      </p:pic>
      <p:pic>
        <p:nvPicPr>
          <p:cNvPr id="12" name="Picture 3" descr="C:\Program Files (x86)\Microsoft Office\MEDIA\OFFICE12\Bullets\BD21301_.gif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73185" y="4533207"/>
            <a:ext cx="533400" cy="533400"/>
          </a:xfrm>
          <a:prstGeom prst="rect">
            <a:avLst/>
          </a:prstGeom>
          <a:noFill/>
        </p:spPr>
      </p:pic>
      <p:pic>
        <p:nvPicPr>
          <p:cNvPr id="13" name="Picture 3" descr="C:\Program Files (x86)\Microsoft Office\MEDIA\OFFICE12\Bullets\BD21301_.gif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73185" y="5248101"/>
            <a:ext cx="533400" cy="533400"/>
          </a:xfrm>
          <a:prstGeom prst="rect">
            <a:avLst/>
          </a:prstGeom>
          <a:noFill/>
        </p:spPr>
      </p:pic>
      <p:pic>
        <p:nvPicPr>
          <p:cNvPr id="14" name="Picture 3" descr="C:\Program Files (x86)\Microsoft Office\MEDIA\OFFICE12\Bullets\BD21301_.gif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39293" y="4533207"/>
            <a:ext cx="533400" cy="533400"/>
          </a:xfrm>
          <a:prstGeom prst="rect">
            <a:avLst/>
          </a:prstGeom>
          <a:noFill/>
        </p:spPr>
      </p:pic>
      <p:pic>
        <p:nvPicPr>
          <p:cNvPr id="15" name="Picture 3" descr="C:\Program Files (x86)\Microsoft Office\MEDIA\OFFICE12\Bullets\BD21301_.gif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39293" y="5241867"/>
            <a:ext cx="533400" cy="533400"/>
          </a:xfrm>
          <a:prstGeom prst="rect">
            <a:avLst/>
          </a:prstGeom>
          <a:noFill/>
        </p:spPr>
      </p:pic>
      <p:pic>
        <p:nvPicPr>
          <p:cNvPr id="16" name="Picture 3" descr="C:\Program Files (x86)\Microsoft Office\MEDIA\OFFICE12\Bullets\BD21301_.gif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11709" y="5241867"/>
            <a:ext cx="533400" cy="533400"/>
          </a:xfrm>
          <a:prstGeom prst="rect">
            <a:avLst/>
          </a:prstGeom>
          <a:noFill/>
        </p:spPr>
      </p:pic>
      <p:pic>
        <p:nvPicPr>
          <p:cNvPr id="26" name="Picture 3" descr="C:\Program Files (x86)\Microsoft Office\MEDIA\OFFICE12\Bullets\BD21301_.gif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39293" y="3824547"/>
            <a:ext cx="533400" cy="533400"/>
          </a:xfrm>
          <a:prstGeom prst="rect">
            <a:avLst/>
          </a:prstGeom>
          <a:noFill/>
        </p:spPr>
      </p:pic>
      <p:pic>
        <p:nvPicPr>
          <p:cNvPr id="27" name="Picture 3" descr="C:\Program Files (x86)\Microsoft Office\MEDIA\OFFICE12\Bullets\BD21301_.gif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11709" y="4533207"/>
            <a:ext cx="533400" cy="533400"/>
          </a:xfrm>
          <a:prstGeom prst="rect">
            <a:avLst/>
          </a:prstGeom>
          <a:noFill/>
        </p:spPr>
      </p:pic>
      <p:pic>
        <p:nvPicPr>
          <p:cNvPr id="28" name="Picture 3" descr="C:\Program Files (x86)\Microsoft Office\MEDIA\OFFICE12\Bullets\BD21301_.gif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484125" y="5241867"/>
            <a:ext cx="533400" cy="533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31211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/>
              <a:t>Write a class named Rectangle to represent a rectangle. It contains following members:</a:t>
            </a:r>
            <a:br>
              <a:rPr lang="en-US"/>
            </a:br>
            <a:r>
              <a:rPr lang="en-US"/>
              <a:t>Data: width (double) and height (double) that specify the width and height of the rectangle.</a:t>
            </a:r>
            <a:br>
              <a:rPr lang="en-US"/>
            </a:br>
            <a:r>
              <a:rPr lang="en-US"/>
              <a:t>Methods:</a:t>
            </a:r>
            <a:br>
              <a:rPr lang="en-US"/>
            </a:br>
            <a:r>
              <a:rPr lang="en-US"/>
              <a:t>1. A no-arg constructor that creates a default rectangle.</a:t>
            </a:r>
            <a:br>
              <a:rPr lang="en-US"/>
            </a:br>
            <a:r>
              <a:rPr lang="en-US"/>
              <a:t>2. A constructor that creates a rectangle with the specified width and height.</a:t>
            </a:r>
            <a:br>
              <a:rPr lang="en-US"/>
            </a:br>
            <a:r>
              <a:rPr lang="en-US"/>
              <a:t>3. A method named getArea() that returns the area of this rectangle.</a:t>
            </a:r>
            <a:br>
              <a:rPr lang="en-US"/>
            </a:br>
            <a:r>
              <a:rPr lang="en-US"/>
              <a:t>4. A method named getPerimeter() that returns the perimeter. </a:t>
            </a:r>
          </a:p>
          <a:p>
            <a:pPr algn="l"/>
            <a:r>
              <a:rPr lang="en-IN"/>
              <a:t>Write a program to create circle class with area function to find area of circle.</a:t>
            </a:r>
          </a:p>
          <a:p>
            <a:pPr algn="l"/>
            <a:r>
              <a:rPr lang="en-IN"/>
              <a:t>Define time class with hour and minute. Also define addition method to add two time objects.</a:t>
            </a:r>
          </a:p>
          <a:p>
            <a:pPr algn="l"/>
            <a:r>
              <a:rPr lang="en-US"/>
              <a:t>Declare a class called student having following data </a:t>
            </a:r>
            <a:r>
              <a:rPr lang="en-US" err="1">
                <a:latin typeface="Consolas" panose="020B0609020204030204" pitchFamily="49" charset="0"/>
              </a:rPr>
              <a:t>members:id_no, no_of_subjects_registered, subject_code, subject_credits, grade_obtained and spi</a:t>
            </a:r>
            <a:r>
              <a:rPr lang="en-US"/>
              <a:t>. Define constructor and </a:t>
            </a:r>
            <a:r>
              <a:rPr lang="en-US" err="1">
                <a:latin typeface="Consolas" panose="020B0609020204030204" pitchFamily="49" charset="0"/>
              </a:rPr>
              <a:t>calculate_spi</a:t>
            </a:r>
            <a:r>
              <a:rPr lang="en-US"/>
              <a:t> methods. Define main to instantiate an array for objects of class student to process data of n students.</a:t>
            </a:r>
          </a:p>
        </p:txBody>
      </p:sp>
    </p:spTree>
    <p:extLst>
      <p:ext uri="{BB962C8B-B14F-4D97-AF65-F5344CB8AC3E}">
        <p14:creationId xmlns:p14="http://schemas.microsoft.com/office/powerpoint/2010/main" val="1924470934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Thank You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072400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6"/>
  <p:tag name="AS_OS" val="Unix 5.4.0.1071"/>
  <p:tag name="AS_RELEASE_DATE" val="2022.04.14"/>
  <p:tag name="AS_TITLE" val="Aspose.Slides for .NET5"/>
  <p:tag name="AS_VERSION" val="22.4"/>
</p:tagLst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Roboto Condensed"/>
        <a:cs typeface="Arial"/>
      </a:majorFont>
      <a:minorFont>
        <a:latin typeface="Roboto Condensed"/>
        <a:ea typeface="Roboto Condensed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6112</TotalTime>
  <Words>4833</Words>
  <Application>Microsoft Office PowerPoint</Application>
  <PresentationFormat>Widescreen</PresentationFormat>
  <Paragraphs>1337</Paragraphs>
  <Slides>93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6" baseType="lpstr">
      <vt:lpstr>Arial</vt:lpstr>
      <vt:lpstr>Calibri</vt:lpstr>
      <vt:lpstr>Cambria</vt:lpstr>
      <vt:lpstr>Consolas</vt:lpstr>
      <vt:lpstr>Courier New</vt:lpstr>
      <vt:lpstr>Noto Sans Symbols</vt:lpstr>
      <vt:lpstr>Palatino-Italic</vt:lpstr>
      <vt:lpstr>Roboto</vt:lpstr>
      <vt:lpstr>Roboto Condensed</vt:lpstr>
      <vt:lpstr>Roboto Condensed Light</vt:lpstr>
      <vt:lpstr>Wingdings</vt:lpstr>
      <vt:lpstr>Wingdings 3</vt:lpstr>
      <vt:lpstr>Office Theme</vt:lpstr>
      <vt:lpstr>Unit 4: Objects and Classes</vt:lpstr>
      <vt:lpstr>Unit-4</vt:lpstr>
      <vt:lpstr>Introduction</vt:lpstr>
      <vt:lpstr>Class</vt:lpstr>
      <vt:lpstr>Car Class</vt:lpstr>
      <vt:lpstr>Object</vt:lpstr>
      <vt:lpstr>What is an Object?</vt:lpstr>
      <vt:lpstr>Philosophy of Object Oriented</vt:lpstr>
      <vt:lpstr>What is an Object?</vt:lpstr>
      <vt:lpstr>What is an Object? (Cont…)</vt:lpstr>
      <vt:lpstr>What is an Object?</vt:lpstr>
      <vt:lpstr>Object: A Real-World Entity</vt:lpstr>
      <vt:lpstr>Object: A Real-World Entity</vt:lpstr>
      <vt:lpstr>Classes and Objects</vt:lpstr>
      <vt:lpstr>Classes and Objects</vt:lpstr>
      <vt:lpstr>What is Class?</vt:lpstr>
      <vt:lpstr>What is Object?</vt:lpstr>
      <vt:lpstr>Points to Remember</vt:lpstr>
      <vt:lpstr>Class and Objects</vt:lpstr>
      <vt:lpstr>Class and Objects</vt:lpstr>
      <vt:lpstr>Class and Objects</vt:lpstr>
      <vt:lpstr>Creating Object &amp; Accessing members</vt:lpstr>
      <vt:lpstr>Declaring an Object</vt:lpstr>
      <vt:lpstr>WAP using class Person to display name and age</vt:lpstr>
      <vt:lpstr>WAP using class Person to display name and age with method</vt:lpstr>
      <vt:lpstr>WAP using class Rectangle and calculate area using method</vt:lpstr>
      <vt:lpstr>WAP using class Rectangle and calculate area with Return value</vt:lpstr>
      <vt:lpstr>WAP using class Cube and calculate area using method with parameter</vt:lpstr>
      <vt:lpstr>WAP using class Cube and calculate area of two objects</vt:lpstr>
      <vt:lpstr>PowerPoint Presentation</vt:lpstr>
      <vt:lpstr>Class vs. Object</vt:lpstr>
      <vt:lpstr>Constructor</vt:lpstr>
      <vt:lpstr>Constructor</vt:lpstr>
      <vt:lpstr>Properties of constructor</vt:lpstr>
      <vt:lpstr>Types of Constructor</vt:lpstr>
      <vt:lpstr>Default Constructor</vt:lpstr>
      <vt:lpstr>Default Constructor: MyConst.java</vt:lpstr>
      <vt:lpstr>Default Constructor</vt:lpstr>
      <vt:lpstr>No-Argument Constructor</vt:lpstr>
      <vt:lpstr>No-Argument Constructor: MyMain.java</vt:lpstr>
      <vt:lpstr>Parameterized Constructor</vt:lpstr>
      <vt:lpstr>Parameterized Constructor: MyMain.java</vt:lpstr>
      <vt:lpstr>Parameterized Constructor: MyMain.java with method</vt:lpstr>
      <vt:lpstr>Parameterized Constructor: method with return value</vt:lpstr>
      <vt:lpstr>‘this’ keyword</vt:lpstr>
      <vt:lpstr>PowerPoint Presentation</vt:lpstr>
      <vt:lpstr>‘this’ Keyword</vt:lpstr>
      <vt:lpstr>Copy Constructor</vt:lpstr>
      <vt:lpstr>Copy Constructor</vt:lpstr>
      <vt:lpstr>Copy Constructor: MyProgramCopy.java</vt:lpstr>
      <vt:lpstr>Advantages of Copy Constructor </vt:lpstr>
      <vt:lpstr>Constructor Overloading</vt:lpstr>
      <vt:lpstr>Constructor Overloading</vt:lpstr>
      <vt:lpstr>Why Constructor?</vt:lpstr>
      <vt:lpstr>When to use Constructor?</vt:lpstr>
      <vt:lpstr>Constructor() vs. Method()</vt:lpstr>
      <vt:lpstr>Destructor</vt:lpstr>
      <vt:lpstr>Destructor</vt:lpstr>
      <vt:lpstr>Destructor</vt:lpstr>
      <vt:lpstr>Working of garbage collector(destructor) in java</vt:lpstr>
      <vt:lpstr>Static</vt:lpstr>
      <vt:lpstr>Static in java</vt:lpstr>
      <vt:lpstr>Static</vt:lpstr>
      <vt:lpstr>Static Variable</vt:lpstr>
      <vt:lpstr>Static vs Non-Static Function</vt:lpstr>
      <vt:lpstr>Characteristic of static method</vt:lpstr>
      <vt:lpstr>Static Method: WAP using class Rectangle and calculate area</vt:lpstr>
      <vt:lpstr>static keyword</vt:lpstr>
      <vt:lpstr>PowerPoint Presentation</vt:lpstr>
      <vt:lpstr>static method</vt:lpstr>
      <vt:lpstr>PowerPoint Presentation</vt:lpstr>
      <vt:lpstr>Static Block</vt:lpstr>
      <vt:lpstr>Example: Static Block, Method and Variable</vt:lpstr>
      <vt:lpstr>Points to remember for static keyword</vt:lpstr>
      <vt:lpstr>Mutable and Immutable Objects</vt:lpstr>
      <vt:lpstr>Passing Objects as Argument</vt:lpstr>
      <vt:lpstr>Array of Objects</vt:lpstr>
      <vt:lpstr>Nested Class</vt:lpstr>
      <vt:lpstr>Nested Class</vt:lpstr>
      <vt:lpstr>Nested Class</vt:lpstr>
      <vt:lpstr>Nested Class</vt:lpstr>
      <vt:lpstr>Non-Static Nested Class: InnerOuterDemo.java</vt:lpstr>
      <vt:lpstr>Static Nested Class: InnerOuterDemo</vt:lpstr>
      <vt:lpstr>Points to remember: Inner class</vt:lpstr>
      <vt:lpstr>Package (Not part of this Unit)</vt:lpstr>
      <vt:lpstr>Creating a package</vt:lpstr>
      <vt:lpstr>Package (Example)</vt:lpstr>
      <vt:lpstr>import keyword</vt:lpstr>
      <vt:lpstr>import (importing all class/interface)</vt:lpstr>
      <vt:lpstr>Static Import</vt:lpstr>
      <vt:lpstr>Access Control</vt:lpstr>
      <vt:lpstr>Programs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DHRUVI GOSAI</cp:lastModifiedBy>
  <cp:revision>630</cp:revision>
  <dcterms:created xsi:type="dcterms:W3CDTF">2020-05-01T05:09:15Z</dcterms:created>
  <dcterms:modified xsi:type="dcterms:W3CDTF">2022-07-25T23:40:22Z</dcterms:modified>
</cp:coreProperties>
</file>